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6" r:id="rId12"/>
    <p:sldId id="272" r:id="rId13"/>
    <p:sldId id="273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A6E5E34-B21F-4EF5-823F-458BD91463F8}" type="datetimeFigureOut">
              <a:rPr lang="ru-RU" smtClean="0"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15304DD-A819-4CF2-9A86-FD01BF2070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848872" cy="1512168"/>
          </a:xfrm>
        </p:spPr>
        <p:txBody>
          <a:bodyPr>
            <a:normAutofit/>
          </a:bodyPr>
          <a:lstStyle/>
          <a:p>
            <a:r>
              <a:rPr lang="ky-KG" b="1" dirty="0"/>
              <a:t>Сабактын темасы: </a:t>
            </a:r>
            <a:r>
              <a:rPr lang="ky-KG" b="1" dirty="0" smtClean="0"/>
              <a:t>Маа</a:t>
            </a:r>
            <a:r>
              <a:rPr lang="ru-RU" b="1" dirty="0"/>
              <a:t>л</a:t>
            </a:r>
            <a:r>
              <a:rPr lang="ky-KG" b="1" dirty="0" smtClean="0"/>
              <a:t>ыматтык </a:t>
            </a:r>
            <a:r>
              <a:rPr lang="ky-KG" b="1" dirty="0"/>
              <a:t>сабаттуулук.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5486400"/>
            <a:ext cx="6336704" cy="966936"/>
          </a:xfrm>
        </p:spPr>
        <p:txBody>
          <a:bodyPr>
            <a:normAutofit/>
          </a:bodyPr>
          <a:lstStyle/>
          <a:p>
            <a:r>
              <a:rPr lang="ru-RU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А.Каниметов</a:t>
            </a:r>
            <a:r>
              <a:rPr lang="ru-RU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атындагы</a:t>
            </a:r>
            <a:r>
              <a:rPr lang="ru-RU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№1 </a:t>
            </a:r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</a:t>
            </a:r>
            <a:r>
              <a:rPr lang="ru-RU" b="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алпы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билим</a:t>
            </a:r>
            <a:r>
              <a:rPr lang="ru-RU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берүүчү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гимназия- </a:t>
            </a:r>
            <a:r>
              <a:rPr lang="ru-RU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интернаты 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информатика </a:t>
            </a:r>
            <a:r>
              <a:rPr lang="ru-RU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мугалими</a:t>
            </a:r>
            <a:r>
              <a:rPr lang="ru-RU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Кенжеева</a:t>
            </a:r>
            <a:r>
              <a:rPr lang="ru-RU" b="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Э.Ж</a:t>
            </a:r>
            <a:r>
              <a:rPr lang="ru-RU" b="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1484784"/>
            <a:ext cx="69847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v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Фейк деген эмне?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Спам деген эмне?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Маалыматты кантип коргоо керек?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v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Интернетке кандай маалыматты жарыялоого болот/болбойт?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Рисунок 2" descr="Описание: Фейки о коронавирусе распространили злоумышленники в Бердске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6421">
            <a:off x="3277415" y="3660043"/>
            <a:ext cx="2373145" cy="1331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Рисунок 4" descr="Описание: Что такое спам и как с ним бороться – База знаний Timeweb Communit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1504">
            <a:off x="6670475" y="3493990"/>
            <a:ext cx="2016224" cy="16575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9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06489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Спамдан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кантип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сактанса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болот? 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Электрондук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почталык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үкөккө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телефонго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спамдардын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түшүү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ыктымалдуулугун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азайтуу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төмөндөгүдөй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чараларды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колдонсо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болот: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Өзүңөрд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электрондук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почтаңардын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дарегин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бардыгына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жеткиликтүү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булактарда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жарыялабоо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Сайтка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катоо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дыкат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текшерүү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жөнөтмөлөргө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макулдук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талаалардан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белгини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(галочка)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салуу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Күмөндүү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сайттарга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каталбоо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Эгерде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спам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болбой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эле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болсо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андагы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шилтемелер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барбоо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4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Спамды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ачпоо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каттар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сүрөттү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камтышы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ошол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сүрөттү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жүктөө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фактысы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спамер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почталык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үкөктүн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активдүүлүгүн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көрсөтүү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кызмат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кылышы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827966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1268760"/>
            <a:ext cx="806489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Интернет -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алдамчыларга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алданып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калбаш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ой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жүгүртүү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зарыл,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башкача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айтканда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кандай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шек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жараткан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маалыматтын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алгачкы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булагын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табууга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аракеттенүү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95636" y="404664"/>
            <a:ext cx="6408712" cy="64807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Интернетти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колдонуу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3521333"/>
            <a:ext cx="799288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Эң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негизгиси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интернетте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айтылгандардын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бардыгына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эле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ишене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бербөө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607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07704" y="188640"/>
            <a:ext cx="6120680" cy="43204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ЖАЛПЫЛОО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5614" y="836712"/>
            <a:ext cx="83528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Маалыматтык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сабаттуулук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—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бул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адамдын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маалыматка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муктаж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Comic Sans MS" pitchFamily="66" charset="0"/>
                <a:cs typeface="Times New Roman" pitchFamily="18" charset="0"/>
              </a:rPr>
              <a:t>экендигин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мойнуна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алуу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аны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издеп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тандап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баалап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жана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пайдалана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билүү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жөндөмү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165774"/>
            <a:ext cx="82809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Маалымат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менен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эмне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кылса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болорун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 pitchFamily="18" charset="0"/>
              </a:rPr>
              <a:t>…</a:t>
            </a:r>
            <a:endParaRPr lang="ru-RU" sz="2400" dirty="0">
              <a:solidFill>
                <a:schemeClr val="accent5">
                  <a:lumMod val="50000"/>
                </a:schemeClr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614" y="2636912"/>
            <a:ext cx="81900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Фэйк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 (англ. </a:t>
            </a:r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fake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– «</a:t>
            </a:r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жасалма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жалган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»)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маалыматты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берүүдө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болсо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 —</a:t>
            </a:r>
            <a:r>
              <a:rPr lang="en-US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«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жалган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маалымат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»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деген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маанини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түшүндүрөт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614" y="3933056"/>
            <a:ext cx="831688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Фейк</a:t>
            </a:r>
            <a:r>
              <a:rPr lang="ru-RU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жаңылыктар</a:t>
            </a:r>
            <a:r>
              <a:rPr lang="en-US" sz="2400" b="1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–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бул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трафикти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жана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кирешени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көбөйтүү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ү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чүн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окурмандарды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алдоо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максатында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түзүлгөн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жалган</a:t>
            </a:r>
            <a:r>
              <a:rPr lang="ru-RU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жаңылыктар</a:t>
            </a:r>
            <a:r>
              <a:rPr lang="en-US" sz="2400" dirty="0">
                <a:solidFill>
                  <a:srgbClr val="C000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C0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613" y="5301208"/>
            <a:ext cx="819008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Жалган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жаңылыктарды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Comic Sans MS" pitchFamily="66" charset="0"/>
                <a:cs typeface="Times New Roman" pitchFamily="18" charset="0"/>
              </a:rPr>
              <a:t>көбүнчө</a:t>
            </a:r>
            <a:r>
              <a:rPr lang="ru-RU" sz="24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Comic Sans MS" pitchFamily="66" charset="0"/>
                <a:cs typeface="Times New Roman" pitchFamily="18" charset="0"/>
              </a:rPr>
              <a:t>кандай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Comic Sans MS" pitchFamily="66" charset="0"/>
                <a:cs typeface="Times New Roman" pitchFamily="18" charset="0"/>
              </a:rPr>
              <a:t>максаттарда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Comic Sans MS" pitchFamily="66" charset="0"/>
                <a:cs typeface="Times New Roman" pitchFamily="18" charset="0"/>
              </a:rPr>
              <a:t>жарыялашаарын</a:t>
            </a:r>
            <a:r>
              <a:rPr lang="ru-RU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Comic Sans MS" pitchFamily="66" charset="0"/>
                <a:cs typeface="Times New Roman" pitchFamily="18" charset="0"/>
              </a:rPr>
              <a:t>…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5065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6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Спам –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бул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көпчүлүк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учурда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жөнөтүүчүнү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тактоого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мүмкүн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болбогон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сиз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каалабаган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жарнамалык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жөнөтмөлөр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.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54246" y="1628800"/>
            <a:ext cx="79621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Спамерлер</a:t>
            </a: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ким </a:t>
            </a:r>
            <a:r>
              <a:rPr lang="ru-RU" sz="2400" b="1" dirty="0" err="1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экенин</a:t>
            </a:r>
            <a:r>
              <a:rPr lang="ru-RU" sz="2400" b="1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 …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4246" y="2348880"/>
            <a:ext cx="72420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Спамдын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  <a:cs typeface="Times New Roman" pitchFamily="18" charset="0"/>
              </a:rPr>
              <a:t>коркунучтуулугун</a:t>
            </a:r>
            <a:r>
              <a:rPr lang="ru-RU" sz="2400" b="1" dirty="0" smtClean="0">
                <a:latin typeface="Comic Sans MS" pitchFamily="66" charset="0"/>
                <a:cs typeface="Times New Roman" pitchFamily="18" charset="0"/>
              </a:rPr>
              <a:t>…</a:t>
            </a:r>
            <a:endParaRPr lang="ru-RU" sz="2400" dirty="0"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023773"/>
            <a:ext cx="7416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Спамдан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кантип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Comic Sans MS" pitchFamily="66" charset="0"/>
                <a:cs typeface="Times New Roman" pitchFamily="18" charset="0"/>
              </a:rPr>
              <a:t>сактанса</a:t>
            </a:r>
            <a:r>
              <a:rPr lang="ru-RU" sz="2400" b="1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Comic Sans MS" pitchFamily="66" charset="0"/>
                <a:cs typeface="Times New Roman" pitchFamily="18" charset="0"/>
              </a:rPr>
              <a:t>болоорун</a:t>
            </a:r>
            <a:r>
              <a:rPr lang="ru-RU" sz="2400" b="1" dirty="0" smtClean="0">
                <a:latin typeface="Comic Sans MS" pitchFamily="66" charset="0"/>
                <a:cs typeface="Times New Roman" pitchFamily="18" charset="0"/>
              </a:rPr>
              <a:t> … </a:t>
            </a:r>
            <a:endParaRPr lang="ru-RU" sz="24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827584" y="3997290"/>
            <a:ext cx="7488832" cy="91440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Эң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негизгиси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–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интернетте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айтылгандардын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бардыгына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эле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ишене</a:t>
            </a:r>
            <a:r>
              <a:rPr lang="ru-RU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бербөө</a:t>
            </a:r>
            <a:r>
              <a:rPr lang="en-US" sz="24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керек</a:t>
            </a:r>
            <a:endParaRPr lang="ru-RU" sz="24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082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СУРООЛОР ЖАНА ТАПШЫРМАЛАР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Тапшырма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Маалыматтык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технологияларды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колдонуудагы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кемчиликтерди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бергиле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772816"/>
            <a:ext cx="84969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1) «</a:t>
            </a:r>
            <a:r>
              <a:rPr lang="ru-RU" sz="2400" dirty="0" err="1"/>
              <a:t>Фейк</a:t>
            </a:r>
            <a:r>
              <a:rPr lang="ru-RU" sz="2400" dirty="0"/>
              <a:t>»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эмне</a:t>
            </a:r>
            <a:r>
              <a:rPr lang="ru-RU" sz="2400" dirty="0"/>
              <a:t>? </a:t>
            </a:r>
            <a:r>
              <a:rPr lang="ru-RU" sz="2400" dirty="0" err="1"/>
              <a:t>Окуу</a:t>
            </a:r>
            <a:r>
              <a:rPr lang="ru-RU" sz="2400" dirty="0"/>
              <a:t> </a:t>
            </a:r>
            <a:r>
              <a:rPr lang="ru-RU" sz="2400" dirty="0" err="1"/>
              <a:t>жылынын</a:t>
            </a:r>
            <a:r>
              <a:rPr lang="ru-RU" sz="2400" dirty="0"/>
              <a:t> </a:t>
            </a:r>
            <a:r>
              <a:rPr lang="ru-RU" sz="2400" dirty="0" err="1"/>
              <a:t>башталышын</a:t>
            </a:r>
            <a:r>
              <a:rPr lang="ru-RU" sz="2400" dirty="0"/>
              <a:t> 15-сентябрга </a:t>
            </a:r>
            <a:r>
              <a:rPr lang="ru-RU" sz="2400" dirty="0" err="1"/>
              <a:t>жылдырыптыр</a:t>
            </a:r>
            <a:r>
              <a:rPr lang="ru-RU" sz="2400" dirty="0"/>
              <a:t> </a:t>
            </a:r>
            <a:r>
              <a:rPr lang="ru-RU" sz="2400" dirty="0" err="1"/>
              <a:t>деген</a:t>
            </a:r>
            <a:r>
              <a:rPr lang="ru-RU" sz="2400" dirty="0"/>
              <a:t> </a:t>
            </a:r>
            <a:r>
              <a:rPr lang="ru-RU" sz="2400" dirty="0" err="1"/>
              <a:t>маалымат</a:t>
            </a:r>
            <a:r>
              <a:rPr lang="ru-RU" sz="2400" dirty="0"/>
              <a:t> «</a:t>
            </a:r>
            <a:r>
              <a:rPr lang="ru-RU" sz="2400" dirty="0" err="1"/>
              <a:t>фейк</a:t>
            </a:r>
            <a:r>
              <a:rPr lang="ru-RU" sz="2400" dirty="0"/>
              <a:t>» </a:t>
            </a:r>
            <a:r>
              <a:rPr lang="ru-RU" sz="2400" dirty="0" err="1"/>
              <a:t>болуп</a:t>
            </a:r>
            <a:r>
              <a:rPr lang="ru-RU" sz="2400" dirty="0"/>
              <a:t> </a:t>
            </a:r>
            <a:r>
              <a:rPr lang="ru-RU" sz="2400" dirty="0" err="1"/>
              <a:t>эсептелеби</a:t>
            </a:r>
            <a:r>
              <a:rPr lang="ru-RU" sz="2400" dirty="0"/>
              <a:t>? </a:t>
            </a:r>
            <a:r>
              <a:rPr lang="ru-RU" sz="2400" dirty="0" err="1"/>
              <a:t>Эмне</a:t>
            </a:r>
            <a:r>
              <a:rPr lang="ru-RU" sz="2400" dirty="0"/>
              <a:t> </a:t>
            </a:r>
            <a:r>
              <a:rPr lang="ru-RU" sz="2400" dirty="0" err="1"/>
              <a:t>үчүн</a:t>
            </a:r>
            <a:r>
              <a:rPr lang="ru-RU" sz="2400" dirty="0"/>
              <a:t>?</a:t>
            </a:r>
          </a:p>
          <a:p>
            <a:r>
              <a:rPr lang="ru-RU" sz="2400" dirty="0">
                <a:solidFill>
                  <a:schemeClr val="accent6">
                    <a:lumMod val="50000"/>
                  </a:schemeClr>
                </a:solidFill>
              </a:rPr>
              <a:t>2</a:t>
            </a:r>
            <a:r>
              <a:rPr lang="ru-RU" sz="2400" dirty="0">
                <a:solidFill>
                  <a:srgbClr val="002060"/>
                </a:solidFill>
              </a:rPr>
              <a:t>)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Социалдык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тармактагы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«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фейктер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»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менен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сыналгыдагы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«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фейктер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»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бири-биринен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айырмаланабы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?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Алар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эмнеси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боюнча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айырмаланышы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мүмкүн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экендигин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75000"/>
                  </a:schemeClr>
                </a:solidFill>
              </a:rPr>
              <a:t>түшүндүргүлө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r>
              <a:rPr lang="ru-RU" sz="2400" dirty="0"/>
              <a:t>3</a:t>
            </a:r>
            <a:r>
              <a:rPr lang="ru-RU" sz="2400" dirty="0">
                <a:solidFill>
                  <a:srgbClr val="7030A0"/>
                </a:solidFill>
              </a:rPr>
              <a:t>) </a:t>
            </a:r>
            <a:r>
              <a:rPr lang="ru-RU" sz="2400" dirty="0" err="1">
                <a:solidFill>
                  <a:srgbClr val="7030A0"/>
                </a:solidFill>
              </a:rPr>
              <a:t>Өзүңөрдүн</a:t>
            </a:r>
            <a:r>
              <a:rPr lang="ru-RU" sz="2400" dirty="0">
                <a:solidFill>
                  <a:srgbClr val="7030A0"/>
                </a:solidFill>
              </a:rPr>
              <a:t> мини-</a:t>
            </a:r>
            <a:r>
              <a:rPr lang="ru-RU" sz="2400" dirty="0" err="1">
                <a:solidFill>
                  <a:srgbClr val="7030A0"/>
                </a:solidFill>
              </a:rPr>
              <a:t>изилдөөңөрдү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жүргүзгүлө</a:t>
            </a:r>
            <a:r>
              <a:rPr lang="ru-RU" sz="2400" dirty="0">
                <a:solidFill>
                  <a:srgbClr val="7030A0"/>
                </a:solidFill>
              </a:rPr>
              <a:t>: «</a:t>
            </a:r>
            <a:r>
              <a:rPr lang="ru-RU" sz="2400" dirty="0" err="1">
                <a:solidFill>
                  <a:srgbClr val="7030A0"/>
                </a:solidFill>
              </a:rPr>
              <a:t>Фейк</a:t>
            </a:r>
            <a:r>
              <a:rPr lang="ru-RU" sz="2400" dirty="0">
                <a:solidFill>
                  <a:srgbClr val="7030A0"/>
                </a:solidFill>
              </a:rPr>
              <a:t>» </a:t>
            </a:r>
            <a:r>
              <a:rPr lang="ru-RU" sz="2400" dirty="0" err="1">
                <a:solidFill>
                  <a:srgbClr val="7030A0"/>
                </a:solidFill>
              </a:rPr>
              <a:t>окуяңарды</a:t>
            </a:r>
            <a:r>
              <a:rPr lang="ru-RU" sz="2400" dirty="0">
                <a:solidFill>
                  <a:srgbClr val="7030A0"/>
                </a:solidFill>
              </a:rPr>
              <a:t> 10 </a:t>
            </a:r>
            <a:r>
              <a:rPr lang="ru-RU" sz="2400" dirty="0" err="1">
                <a:solidFill>
                  <a:srgbClr val="7030A0"/>
                </a:solidFill>
              </a:rPr>
              <a:t>досуңарга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айтып</a:t>
            </a:r>
            <a:r>
              <a:rPr lang="ru-RU" sz="2400" dirty="0">
                <a:solidFill>
                  <a:srgbClr val="7030A0"/>
                </a:solidFill>
              </a:rPr>
              <a:t>, </a:t>
            </a:r>
            <a:r>
              <a:rPr lang="ru-RU" sz="2400" dirty="0" err="1">
                <a:solidFill>
                  <a:srgbClr val="7030A0"/>
                </a:solidFill>
              </a:rPr>
              <a:t>алардын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канчасы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силерге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ишенгенин</a:t>
            </a:r>
            <a:r>
              <a:rPr lang="ru-RU" sz="2400" dirty="0">
                <a:solidFill>
                  <a:srgbClr val="7030A0"/>
                </a:solidFill>
              </a:rPr>
              <a:t> </a:t>
            </a:r>
            <a:r>
              <a:rPr lang="ru-RU" sz="2400" dirty="0" err="1">
                <a:solidFill>
                  <a:srgbClr val="7030A0"/>
                </a:solidFill>
              </a:rPr>
              <a:t>эсептегиле</a:t>
            </a:r>
            <a:r>
              <a:rPr lang="ru-RU" sz="2400" dirty="0">
                <a:solidFill>
                  <a:srgbClr val="7030A0"/>
                </a:solidFill>
              </a:rPr>
              <a:t>.</a:t>
            </a:r>
          </a:p>
          <a:p>
            <a:r>
              <a:rPr lang="ru-RU" sz="2400" dirty="0"/>
              <a:t>4</a:t>
            </a:r>
            <a:r>
              <a:rPr lang="ru-RU" sz="2400" dirty="0">
                <a:solidFill>
                  <a:srgbClr val="C00000"/>
                </a:solidFill>
              </a:rPr>
              <a:t>) Таблица </a:t>
            </a:r>
            <a:r>
              <a:rPr lang="ru-RU" sz="2400" dirty="0" err="1">
                <a:solidFill>
                  <a:srgbClr val="C00000"/>
                </a:solidFill>
              </a:rPr>
              <a:t>түзгүлө</a:t>
            </a:r>
            <a:r>
              <a:rPr lang="ru-RU" sz="2400" dirty="0">
                <a:solidFill>
                  <a:srgbClr val="C00000"/>
                </a:solidFill>
              </a:rPr>
              <a:t>: </a:t>
            </a:r>
            <a:r>
              <a:rPr lang="ru-RU" sz="2400" dirty="0" err="1">
                <a:solidFill>
                  <a:srgbClr val="C00000"/>
                </a:solidFill>
              </a:rPr>
              <a:t>спамдын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кандай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түрлөрү</a:t>
            </a:r>
            <a:r>
              <a:rPr lang="ru-RU" sz="2400" dirty="0">
                <a:solidFill>
                  <a:srgbClr val="C00000"/>
                </a:solidFill>
              </a:rPr>
              <a:t> болот </a:t>
            </a:r>
            <a:r>
              <a:rPr lang="ru-RU" sz="2400" dirty="0" err="1">
                <a:solidFill>
                  <a:srgbClr val="C00000"/>
                </a:solidFill>
              </a:rPr>
              <a:t>жана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алардын</a:t>
            </a:r>
            <a:r>
              <a:rPr lang="ru-RU" sz="2400" dirty="0">
                <a:solidFill>
                  <a:srgbClr val="C00000"/>
                </a:solidFill>
              </a:rPr>
              <a:t> ар </a:t>
            </a:r>
            <a:r>
              <a:rPr lang="ru-RU" sz="2400" dirty="0" err="1">
                <a:solidFill>
                  <a:srgbClr val="C00000"/>
                </a:solidFill>
              </a:rPr>
              <a:t>бири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кандай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зыян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алып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келиши</a:t>
            </a:r>
            <a:r>
              <a:rPr lang="ru-RU" sz="2400" dirty="0">
                <a:solidFill>
                  <a:srgbClr val="C00000"/>
                </a:solidFill>
              </a:rPr>
              <a:t> </a:t>
            </a:r>
            <a:r>
              <a:rPr lang="ru-RU" sz="2400" dirty="0" err="1">
                <a:solidFill>
                  <a:srgbClr val="C00000"/>
                </a:solidFill>
              </a:rPr>
              <a:t>мүмкүн</a:t>
            </a:r>
            <a:r>
              <a:rPr lang="ru-RU" sz="2400" dirty="0">
                <a:solidFill>
                  <a:srgbClr val="C0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427046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908720"/>
            <a:ext cx="68173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Көӊүл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бурганыӊарга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чо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3600" dirty="0" err="1">
                <a:latin typeface="Times New Roman" pitchFamily="18" charset="0"/>
                <a:cs typeface="Times New Roman" pitchFamily="18" charset="0"/>
              </a:rPr>
              <a:t>рахмат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! </a:t>
            </a:r>
          </a:p>
        </p:txBody>
      </p:sp>
      <p:sp>
        <p:nvSpPr>
          <p:cNvPr id="3" name="AutoShape 2" descr="Тупой смайлик эмодзи, улыбка PNG | Hot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9" name="Picture 5" descr="Создать комикс мем &quot;смайл улыбка, смайлики картинки, смайл класс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545" y="2708920"/>
            <a:ext cx="365440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1512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548680"/>
            <a:ext cx="8064896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y-KG" sz="2800" b="1" dirty="0">
                <a:latin typeface="Times New Roman" pitchFamily="18" charset="0"/>
                <a:cs typeface="Times New Roman" pitchFamily="18" charset="0"/>
              </a:rPr>
              <a:t>Сабактын максаты: 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ky-KG" sz="2400" dirty="0" smtClean="0">
                <a:latin typeface="Times New Roman" pitchFamily="18" charset="0"/>
                <a:cs typeface="Times New Roman" pitchFamily="18" charset="0"/>
              </a:rPr>
              <a:t>Окуучулар маалымат алуу боюнча </a:t>
            </a: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жалпы  билимдерди, билгичтерди жана көндүмдөрдү калыптандырышат;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Фейк, спам жөнүндө маалымат алышат жана маалыматтык сабаттуулугун жоюу, аларга туура  мамиле жасоону үйрөнүшөт;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ky-KG" sz="2400" dirty="0">
                <a:latin typeface="Times New Roman" pitchFamily="18" charset="0"/>
                <a:cs typeface="Times New Roman" pitchFamily="18" charset="0"/>
              </a:rPr>
              <a:t>Бир бирин сыйлоого,  ыймандуулукка , шамдагайлыкка, адептүүлүккө , алган билимдерин турмушта колдоонууга, туура чечим чыгарууда пайдаланууга, сабырдуулукка, толеранттуулукка тарбияланышат.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07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42493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Маалыматтык</a:t>
            </a:r>
            <a:r>
              <a:rPr lang="ru-RU" sz="28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сабаттуулук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—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бул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адамдын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Comic Sans MS" pitchFamily="66" charset="0"/>
                <a:cs typeface="Times New Roman" pitchFamily="18" charset="0"/>
              </a:rPr>
              <a:t>маалыматка</a:t>
            </a:r>
            <a:r>
              <a:rPr lang="ru-RU" sz="28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муктаж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экендигин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мойнуна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алуу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аны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издеп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тандап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баалап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жана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пайдалана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билүү</a:t>
            </a:r>
            <a:r>
              <a:rPr lang="ru-RU" sz="2800" dirty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Comic Sans MS" pitchFamily="66" charset="0"/>
                <a:cs typeface="Times New Roman" pitchFamily="18" charset="0"/>
              </a:rPr>
              <a:t>жөндөмү</a:t>
            </a:r>
            <a:r>
              <a:rPr lang="en-US" sz="2800" dirty="0">
                <a:latin typeface="Comic Sans MS" pitchFamily="66" charset="0"/>
                <a:cs typeface="Times New Roman" pitchFamily="18" charset="0"/>
              </a:rPr>
              <a:t>.</a:t>
            </a:r>
            <a:endParaRPr lang="ru-RU" sz="2800" dirty="0"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060145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Маалыматтык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сабаттуулук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төмөнкүлөргө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мүмкүндүк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берет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конкреттүү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муктаждыктарды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аныктаганга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булактарын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табууга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алууга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тандоого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маалыматтын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сапатын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баалоого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талдоого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сактоого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ирээттөөгө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натыйжалуу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этика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колдонууга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237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4967"/>
            <a:ext cx="84249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издөөдө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сын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көз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баалоо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билгичтиги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маанилүү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ролду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ойнойт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Интернеттен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жатып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өзүңөргө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суроо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бергиле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Макаланын</a:t>
            </a:r>
            <a:r>
              <a:rPr lang="ru-RU" sz="28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автору </a:t>
            </a:r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ким?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жазып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жаткан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тема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боюнча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эксперт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болуп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саналабы</a:t>
            </a:r>
            <a:r>
              <a:rPr lang="ru-RU" sz="28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Макаланын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мазмуну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сайттын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тематикасына</a:t>
            </a:r>
            <a:r>
              <a:rPr lang="ru-RU" sz="2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дал </a:t>
            </a:r>
            <a:r>
              <a:rPr lang="ru-RU" sz="2800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келеби</a:t>
            </a:r>
            <a:r>
              <a:rPr lang="ru-RU" sz="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Макаланы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жарыялоо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датасы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барбы</a:t>
            </a:r>
            <a:r>
              <a:rPr lang="ru-RU" sz="2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• 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Эмне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маалыматка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ишенүү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эсептейм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14722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3701473D-D78D-4381-B8C4-16CA3BABEA5F}"/>
              </a:ext>
            </a:extLst>
          </p:cNvPr>
          <p:cNvSpPr/>
          <p:nvPr/>
        </p:nvSpPr>
        <p:spPr>
          <a:xfrm>
            <a:off x="539552" y="116632"/>
            <a:ext cx="7920880" cy="432048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МААЛЫМАТ МЕНЕН ЭМНЕ КЫЛСА БОЛОТ?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0EE812CB-E3E8-4E3B-B690-A556D3EDB900}"/>
              </a:ext>
            </a:extLst>
          </p:cNvPr>
          <p:cNvSpPr/>
          <p:nvPr/>
        </p:nvSpPr>
        <p:spPr>
          <a:xfrm>
            <a:off x="1218055" y="724183"/>
            <a:ext cx="3240360" cy="1685681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Жок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нерсени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ойлоп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таап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чындык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көрсөтүүгө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толук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тараптуу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берүү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бурмалоого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A327C1B8-B02E-4169-B252-124295730C21}"/>
              </a:ext>
            </a:extLst>
          </p:cNvPr>
          <p:cNvSpPr/>
          <p:nvPr/>
        </p:nvSpPr>
        <p:spPr>
          <a:xfrm>
            <a:off x="5405665" y="809853"/>
            <a:ext cx="2520280" cy="161367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Өзүңдүн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оюңду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комментарийлерди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кошуп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редакциялоого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xmlns="" id="{9145EA3D-98B1-49DC-A72B-22BBF6F3086F}"/>
              </a:ext>
            </a:extLst>
          </p:cNvPr>
          <p:cNvSpPr/>
          <p:nvPr/>
        </p:nvSpPr>
        <p:spPr>
          <a:xfrm>
            <a:off x="1043608" y="2586223"/>
            <a:ext cx="2339792" cy="154166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Манипулятор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пайдалуу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болгондой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интерпретациялоого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03D0E9E1-4BD4-452C-9167-03557BC7128B}"/>
              </a:ext>
            </a:extLst>
          </p:cNvPr>
          <p:cNvSpPr/>
          <p:nvPr/>
        </p:nvSpPr>
        <p:spPr>
          <a:xfrm>
            <a:off x="4211960" y="2672980"/>
            <a:ext cx="2934949" cy="1368152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Кайсы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маанилүү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бөлүктөрүн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жашырып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айтпай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коюуга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58775A9E-08DA-4954-B726-E9A00EA8ED87}"/>
              </a:ext>
            </a:extLst>
          </p:cNvPr>
          <p:cNvSpPr/>
          <p:nvPr/>
        </p:nvSpPr>
        <p:spPr>
          <a:xfrm>
            <a:off x="2699792" y="4285389"/>
            <a:ext cx="3240360" cy="1374662"/>
          </a:xfrm>
          <a:prstGeom prst="roundRect">
            <a:avLst/>
          </a:pr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бурмалоо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окурманда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туура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эмес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жалган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ой-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пикирдин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калыптанышына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келет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364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70562" y="287215"/>
            <a:ext cx="5957733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Фэйк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 (англ.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fake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– «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жасалма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600" b="1" dirty="0" err="1">
                <a:latin typeface="Times New Roman" pitchFamily="18" charset="0"/>
                <a:cs typeface="Times New Roman" pitchFamily="18" charset="0"/>
              </a:rPr>
              <a:t>жалган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маалыматты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берүүдө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болсо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 —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жалган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маалымат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маанини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err="1">
                <a:latin typeface="Times New Roman" pitchFamily="18" charset="0"/>
                <a:cs typeface="Times New Roman" pitchFamily="18" charset="0"/>
              </a:rPr>
              <a:t>түшүндүрөт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6" name="Рисунок 1" descr="Описание: Волки в столице»: В полиции ищут авторов фейковой информации ...">
            <a:extLst>
              <a:ext uri="{FF2B5EF4-FFF2-40B4-BE49-F238E27FC236}">
                <a16:creationId xmlns:a16="http://schemas.microsoft.com/office/drawing/2014/main" xmlns="" id="{73FC0DF2-8718-4C3B-8059-E31141FB78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131058">
            <a:off x="412628" y="400245"/>
            <a:ext cx="2200275" cy="123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395535" y="1610415"/>
            <a:ext cx="83475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Мисалы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абдан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таасирдүү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баш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сөздөрдүн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жардамында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«Сенсация: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англис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тилин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1 ай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ичинде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үйрөн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!», «Ал 2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апта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ичинде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20 кг га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арыктады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сенин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колуңан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!»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ж.б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9353" y="2724831"/>
            <a:ext cx="83327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Фейк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жаңылыктар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бул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трафикти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кирешени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көбөйтүү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чүн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окурмандарды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алдоо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максатында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түзүлгөн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жалган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жаңылыктар</a:t>
            </a:r>
            <a:r>
              <a:rPr lang="en-US" sz="22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4137" y="3573016"/>
            <a:ext cx="834894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Жалган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жаңылыктарды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көбүнчө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төмөнкү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максаттарда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жарыялашат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жайгашкан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сайттын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жарнамалык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кирешесин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трафигин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көбөйтүү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ү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чүн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Пропагандалоочу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идеяларды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ойлорду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таратуу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Коомдук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пикирге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таасир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этүү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элди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паникага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түртүү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аны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агрессивдүү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кылуу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үчүн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Акцияларынын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түшүрүү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максатында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компанияга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корпорацияга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маалыматтык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чабуул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жүргүзүү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үчүн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Кайсы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жаман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жагынан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көрсөтүү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үчүн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82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7-9\7-9 KG-14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664" t="54957" r="10693" b="20312"/>
          <a:stretch/>
        </p:blipFill>
        <p:spPr bwMode="auto">
          <a:xfrm>
            <a:off x="6588224" y="1052736"/>
            <a:ext cx="2112864" cy="4452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82329CA1-C47A-4D96-BF8E-2BF7981FC2E4}"/>
              </a:ext>
            </a:extLst>
          </p:cNvPr>
          <p:cNvSpPr/>
          <p:nvPr/>
        </p:nvSpPr>
        <p:spPr>
          <a:xfrm>
            <a:off x="486657" y="116714"/>
            <a:ext cx="7704856" cy="576064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Бүгүнкү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күндө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эмнелерди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“фейк”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аташат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9779D797-6931-4523-BB72-9BBE3B367F34}"/>
              </a:ext>
            </a:extLst>
          </p:cNvPr>
          <p:cNvSpPr/>
          <p:nvPr/>
        </p:nvSpPr>
        <p:spPr>
          <a:xfrm>
            <a:off x="321055" y="836712"/>
            <a:ext cx="6120680" cy="2754240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Фотошопто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жасалган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сүрөттөр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адаштыруу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максатында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же башка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окуяны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иллюстрациялоо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атайын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монтаждалган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видеороликтер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Мисалы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нече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жыл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мурун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аскердик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аракеттерде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тартылган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видеону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акыры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күндөрдө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болгон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окуя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катары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көрсөтүшөт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26464" y="3717032"/>
            <a:ext cx="6354705" cy="144016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Бардыгы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эле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чын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бышыгын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ажырата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албаган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жалган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жаңылыктар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мурда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гезит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өрдөк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аталгандар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азыр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төгүндүлөр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 («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вбросы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аталат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96986" y="5373216"/>
            <a:ext cx="6413660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/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тармактардагы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башка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адамдын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көбүнчө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белгилүү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адамдын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аты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түзүлгөн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барактар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834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339752" y="116632"/>
            <a:ext cx="4320480" cy="863398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Спам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74494" y="1024209"/>
            <a:ext cx="8250995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Азыр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техниканын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заманы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дээрлик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баардыгыбыз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социалдык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тармактарга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канча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убактыбызды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коротобуз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Кээде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интернет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дарегибизге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бейтаныш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колдонуучулардан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келген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тажатма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жарнактар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келе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берет .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Мисалы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, «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бир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айда 100000$ 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тапсаныз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болот», «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төмөнкү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билдирүүнү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дагы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10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адамга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таратса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ӊ 3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күндөн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кийин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бактыӊа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жолугасы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ӊ,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таратпасы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ӊ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бактыӊан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кур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каласы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ӊ»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8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сыяктуу</a:t>
            </a:r>
            <a:r>
              <a:rPr lang="ru-RU" sz="28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Мындай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илдет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спам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аталат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Муну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менен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кандай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жарнамаларды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эле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жибербестен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вирустарды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таратуунун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оӊой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жолу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ачылган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3285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3818" y="1407332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Спамды</a:t>
            </a:r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таратуучуларды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спамерлер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аташат</a:t>
            </a:r>
            <a:r>
              <a:rPr lang="ru-RU" sz="2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en-US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/>
              <a:t> </a:t>
            </a:r>
            <a:r>
              <a:rPr lang="ru-RU" sz="2400" u="sng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Спамерлер</a:t>
            </a:r>
            <a:r>
              <a:rPr lang="ru-RU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өздөрүнүн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спамдары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кабыл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алуучулардын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даректерин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түрдүү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сайттардан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чогултушат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65785" y="188640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Спам –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бул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көпчүлүк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учурда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жөнөтүүчүнү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тактоого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мүмкүн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болбогон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сиз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каалабаган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жарнамалык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</a:t>
            </a:r>
            <a:r>
              <a:rPr lang="ru-RU" sz="2500" dirty="0" err="1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жөнөтмөлөр</a:t>
            </a:r>
            <a:r>
              <a:rPr lang="ru-RU" sz="2500" dirty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. </a:t>
            </a:r>
            <a:endParaRPr lang="en-US" sz="2500" dirty="0">
              <a:solidFill>
                <a:srgbClr val="FF0000"/>
              </a:solidFill>
              <a:latin typeface="Comic Sans MS" pitchFamily="66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41264" y="2627238"/>
            <a:ext cx="8178622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Спамдын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коркунучтуулугу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Сайттын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мазмунун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каттын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текстин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кароого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тоскоолдук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кылат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алаксытат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өзгөчө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сайттардагы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жарнамалык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баннерлер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жөнүндө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Почта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үкөгүндө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кошумча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эсти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ээлейт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эгер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электрондук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почтадагы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мессенджерлердеги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жөнөтмө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жөнүндө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болсо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Мындай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каттардагы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шилтемелер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учурда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вирусу бар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сайттарга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алып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келет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өзүнөн-өзү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зыяндуу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программалык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камсыздоолорду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жүктөй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баштайт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sz="2200" dirty="0">
                <a:latin typeface="Times New Roman" pitchFamily="18" charset="0"/>
                <a:cs typeface="Times New Roman" pitchFamily="18" charset="0"/>
                <a:sym typeface="Symbol"/>
              </a:rPr>
              <a:t>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Спамдарды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сорттоо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үчүн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почталык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серверлердин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ээлеринин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ресурстарынын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коротулушу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999910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2275</TotalTime>
  <Words>850</Words>
  <Application>Microsoft Office PowerPoint</Application>
  <PresentationFormat>Экран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Сабактын темасы: Маалыматтык сабаттуулук.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Сабактын темасы: Маалыматтык сабаттуулук.</dc:title>
  <dc:creator>Admin</dc:creator>
  <cp:lastModifiedBy>Admin</cp:lastModifiedBy>
  <cp:revision>30</cp:revision>
  <dcterms:created xsi:type="dcterms:W3CDTF">2020-08-18T10:17:54Z</dcterms:created>
  <dcterms:modified xsi:type="dcterms:W3CDTF">2020-09-25T14:38:35Z</dcterms:modified>
</cp:coreProperties>
</file>