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74" r:id="rId5"/>
    <p:sldId id="259" r:id="rId6"/>
    <p:sldId id="260" r:id="rId7"/>
    <p:sldId id="261" r:id="rId8"/>
    <p:sldId id="262" r:id="rId9"/>
    <p:sldId id="263" r:id="rId10"/>
    <p:sldId id="264" r:id="rId11"/>
    <p:sldId id="275" r:id="rId12"/>
    <p:sldId id="276" r:id="rId13"/>
    <p:sldId id="271"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DB72F96-7B8B-41C9-9049-6F6C25692EA8}"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4A7FA3-0369-4BDC-BDB6-820703D7956D}"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1DB72F96-7B8B-41C9-9049-6F6C25692EA8}"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4A7FA3-0369-4BDC-BDB6-820703D7956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B72F96-7B8B-41C9-9049-6F6C25692EA8}"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4A7FA3-0369-4BDC-BDB6-820703D7956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B72F96-7B8B-41C9-9049-6F6C25692EA8}"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4A7FA3-0369-4BDC-BDB6-820703D7956D}"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B72F96-7B8B-41C9-9049-6F6C25692EA8}"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4A7FA3-0369-4BDC-BDB6-820703D7956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B72F96-7B8B-41C9-9049-6F6C25692EA8}" type="datetimeFigureOut">
              <a:rPr lang="ru-RU" smtClean="0"/>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4A7FA3-0369-4BDC-BDB6-820703D7956D}"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DB72F96-7B8B-41C9-9049-6F6C25692EA8}" type="datetimeFigureOut">
              <a:rPr lang="ru-RU" smtClean="0"/>
              <a:t>15.10.2020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F4A7FA3-0369-4BDC-BDB6-820703D7956D}"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DB72F96-7B8B-41C9-9049-6F6C25692EA8}" type="datetimeFigureOut">
              <a:rPr lang="ru-RU" smtClean="0"/>
              <a:t>15.10.2020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F4A7FA3-0369-4BDC-BDB6-820703D7956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72F96-7B8B-41C9-9049-6F6C25692EA8}" type="datetimeFigureOut">
              <a:rPr lang="ru-RU" smtClean="0"/>
              <a:t>15.10.2020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F4A7FA3-0369-4BDC-BDB6-820703D7956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DB72F96-7B8B-41C9-9049-6F6C25692EA8}" type="datetimeFigureOut">
              <a:rPr lang="ru-RU" smtClean="0"/>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4A7FA3-0369-4BDC-BDB6-820703D7956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DB72F96-7B8B-41C9-9049-6F6C25692EA8}" type="datetimeFigureOut">
              <a:rPr lang="ru-RU" smtClean="0"/>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4A7FA3-0369-4BDC-BDB6-820703D7956D}"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B72F96-7B8B-41C9-9049-6F6C25692EA8}" type="datetimeFigureOut">
              <a:rPr lang="ru-RU" smtClean="0"/>
              <a:t>15.10.2020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F4A7FA3-0369-4BDC-BDB6-820703D7956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771800" y="5105400"/>
            <a:ext cx="6080720" cy="915888"/>
          </a:xfrm>
        </p:spPr>
        <p:txBody>
          <a:bodyPr>
            <a:normAutofit fontScale="92500"/>
          </a:bodyPr>
          <a:lstStyle/>
          <a:p>
            <a:r>
              <a:rPr lang="ru-RU" sz="1800" b="0" dirty="0" err="1">
                <a:solidFill>
                  <a:schemeClr val="tx1"/>
                </a:solidFill>
                <a:latin typeface="Times New Roman" pitchFamily="18" charset="0"/>
                <a:cs typeface="Times New Roman" pitchFamily="18" charset="0"/>
              </a:rPr>
              <a:t>А.Каниметов</a:t>
            </a:r>
            <a:r>
              <a:rPr lang="ru-RU" sz="1800" b="0" dirty="0">
                <a:solidFill>
                  <a:schemeClr val="tx1"/>
                </a:solidFill>
                <a:latin typeface="Times New Roman" pitchFamily="18" charset="0"/>
                <a:cs typeface="Times New Roman" pitchFamily="18" charset="0"/>
              </a:rPr>
              <a:t> </a:t>
            </a:r>
            <a:r>
              <a:rPr lang="ru-RU" sz="1800" b="0" dirty="0" err="1">
                <a:solidFill>
                  <a:schemeClr val="tx1"/>
                </a:solidFill>
                <a:latin typeface="Times New Roman" pitchFamily="18" charset="0"/>
                <a:cs typeface="Times New Roman" pitchFamily="18" charset="0"/>
              </a:rPr>
              <a:t>атындагы</a:t>
            </a:r>
            <a:r>
              <a:rPr lang="ru-RU" sz="1800" b="0" dirty="0">
                <a:solidFill>
                  <a:schemeClr val="tx1"/>
                </a:solidFill>
                <a:latin typeface="Times New Roman" pitchFamily="18" charset="0"/>
                <a:cs typeface="Times New Roman" pitchFamily="18" charset="0"/>
              </a:rPr>
              <a:t> №1 </a:t>
            </a:r>
            <a:r>
              <a:rPr lang="ru-RU" sz="1800" b="0" dirty="0" err="1">
                <a:solidFill>
                  <a:schemeClr val="tx1"/>
                </a:solidFill>
                <a:latin typeface="Times New Roman" pitchFamily="18" charset="0"/>
                <a:cs typeface="Times New Roman" pitchFamily="18" charset="0"/>
              </a:rPr>
              <a:t>ж</a:t>
            </a:r>
            <a:r>
              <a:rPr lang="ru-RU" sz="1800" dirty="0" err="1">
                <a:solidFill>
                  <a:schemeClr val="tx1"/>
                </a:solidFill>
                <a:latin typeface="Times New Roman" pitchFamily="18" charset="0"/>
                <a:cs typeface="Times New Roman" pitchFamily="18" charset="0"/>
              </a:rPr>
              <a:t>алпы</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билим</a:t>
            </a:r>
            <a:r>
              <a:rPr lang="ru-RU" sz="1800" dirty="0">
                <a:solidFill>
                  <a:schemeClr val="tx1"/>
                </a:solidFill>
                <a:latin typeface="Times New Roman" pitchFamily="18" charset="0"/>
                <a:cs typeface="Times New Roman" pitchFamily="18" charset="0"/>
              </a:rPr>
              <a:t>  </a:t>
            </a:r>
            <a:r>
              <a:rPr lang="ru-RU" sz="1800" dirty="0" err="1">
                <a:solidFill>
                  <a:schemeClr val="tx1"/>
                </a:solidFill>
                <a:latin typeface="Times New Roman" pitchFamily="18" charset="0"/>
                <a:cs typeface="Times New Roman" pitchFamily="18" charset="0"/>
              </a:rPr>
              <a:t>берүүчү</a:t>
            </a:r>
            <a:endParaRPr lang="ru-RU" sz="1800" dirty="0">
              <a:solidFill>
                <a:schemeClr val="tx1"/>
              </a:solidFill>
              <a:latin typeface="Times New Roman" pitchFamily="18" charset="0"/>
              <a:cs typeface="Times New Roman" pitchFamily="18" charset="0"/>
            </a:endParaRPr>
          </a:p>
          <a:p>
            <a:r>
              <a:rPr lang="ru-RU" sz="1800" b="0" dirty="0">
                <a:solidFill>
                  <a:schemeClr val="tx1"/>
                </a:solidFill>
                <a:latin typeface="Times New Roman" pitchFamily="18" charset="0"/>
                <a:cs typeface="Times New Roman" pitchFamily="18" charset="0"/>
              </a:rPr>
              <a:t>гимназия- интернаты информатика </a:t>
            </a:r>
            <a:r>
              <a:rPr lang="ru-RU" sz="1800" b="0" dirty="0" err="1">
                <a:solidFill>
                  <a:schemeClr val="tx1"/>
                </a:solidFill>
                <a:latin typeface="Times New Roman" pitchFamily="18" charset="0"/>
                <a:cs typeface="Times New Roman" pitchFamily="18" charset="0"/>
              </a:rPr>
              <a:t>мугалими</a:t>
            </a:r>
            <a:r>
              <a:rPr lang="ru-RU" sz="1800" b="0" dirty="0">
                <a:solidFill>
                  <a:schemeClr val="tx1"/>
                </a:solidFill>
                <a:latin typeface="Times New Roman" pitchFamily="18" charset="0"/>
                <a:cs typeface="Times New Roman" pitchFamily="18" charset="0"/>
              </a:rPr>
              <a:t>: </a:t>
            </a:r>
            <a:r>
              <a:rPr lang="ru-RU" sz="1800" b="0" dirty="0" err="1">
                <a:solidFill>
                  <a:schemeClr val="tx1"/>
                </a:solidFill>
                <a:latin typeface="Times New Roman" pitchFamily="18" charset="0"/>
                <a:cs typeface="Times New Roman" pitchFamily="18" charset="0"/>
              </a:rPr>
              <a:t>Кенжеева</a:t>
            </a:r>
            <a:r>
              <a:rPr lang="ru-RU" sz="1800" b="0" dirty="0">
                <a:solidFill>
                  <a:schemeClr val="tx1"/>
                </a:solidFill>
                <a:latin typeface="Times New Roman" pitchFamily="18" charset="0"/>
                <a:cs typeface="Times New Roman" pitchFamily="18" charset="0"/>
              </a:rPr>
              <a:t> Э.Ж.</a:t>
            </a:r>
            <a:endParaRPr lang="ru-RU" sz="1800" dirty="0">
              <a:solidFill>
                <a:schemeClr val="tx1"/>
              </a:solidFill>
              <a:latin typeface="Times New Roman" pitchFamily="18" charset="0"/>
              <a:cs typeface="Times New Roman" pitchFamily="18" charset="0"/>
            </a:endParaRPr>
          </a:p>
          <a:p>
            <a:endParaRPr lang="ru-RU" dirty="0"/>
          </a:p>
        </p:txBody>
      </p:sp>
      <p:sp>
        <p:nvSpPr>
          <p:cNvPr id="2" name="Заголовок 1"/>
          <p:cNvSpPr>
            <a:spLocks noGrp="1"/>
          </p:cNvSpPr>
          <p:nvPr>
            <p:ph type="ctrTitle"/>
          </p:nvPr>
        </p:nvSpPr>
        <p:spPr>
          <a:xfrm>
            <a:off x="827584" y="692696"/>
            <a:ext cx="7175351" cy="1793167"/>
          </a:xfrm>
        </p:spPr>
        <p:txBody>
          <a:bodyPr>
            <a:normAutofit fontScale="90000"/>
          </a:bodyPr>
          <a:lstStyle/>
          <a:p>
            <a:pPr marL="182880" indent="0">
              <a:buNone/>
            </a:pPr>
            <a:r>
              <a:rPr lang="ky-KG"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Сабактын темасы:</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y-KG"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Графикалык маалыматты коддоо</a:t>
            </a:r>
            <a:br>
              <a:rPr lang="ru-RU"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ru-RU"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9271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6232475"/>
          </a:xfrm>
          <a:prstGeom prst="rect">
            <a:avLst/>
          </a:prstGeom>
        </p:spPr>
        <p:txBody>
          <a:bodyPr wrap="square">
            <a:spAutoFit/>
          </a:bodyPr>
          <a:lstStyle/>
          <a:p>
            <a:r>
              <a:rPr lang="uz-Cyrl-UZ" sz="2100" b="1" dirty="0">
                <a:latin typeface="Times New Roman" pitchFamily="18" charset="0"/>
                <a:cs typeface="Times New Roman" pitchFamily="18" charset="0"/>
              </a:rPr>
              <a:t>Түстүү графиканы берүүнүн бир нече режимдерин айырмалашат:</a:t>
            </a:r>
            <a:endParaRPr lang="ru-RU" sz="2100" b="1" dirty="0">
              <a:latin typeface="Times New Roman" pitchFamily="18" charset="0"/>
              <a:cs typeface="Times New Roman" pitchFamily="18" charset="0"/>
            </a:endParaRPr>
          </a:p>
          <a:p>
            <a:pPr algn="just"/>
            <a:r>
              <a:rPr lang="uz-Cyrl-UZ" sz="2100" dirty="0">
                <a:latin typeface="Times New Roman" pitchFamily="18" charset="0"/>
                <a:cs typeface="Times New Roman" pitchFamily="18" charset="0"/>
              </a:rPr>
              <a:t>а)толук түстүү (True color) – ар бир үч негизги түстүн жарыктыгын коддоо үчүн 256 кошумча түс колдонулат (2</a:t>
            </a:r>
            <a:r>
              <a:rPr lang="uz-Cyrl-UZ" sz="2100" baseline="30000" dirty="0">
                <a:latin typeface="Times New Roman" pitchFamily="18" charset="0"/>
                <a:cs typeface="Times New Roman" pitchFamily="18" charset="0"/>
              </a:rPr>
              <a:t>8</a:t>
            </a:r>
            <a:r>
              <a:rPr lang="uz-Cyrl-UZ" sz="2100" dirty="0">
                <a:latin typeface="Times New Roman" pitchFamily="18" charset="0"/>
                <a:cs typeface="Times New Roman" pitchFamily="18" charset="0"/>
              </a:rPr>
              <a:t>=256, сегиз экилик разряд), башкача айтканда бир пикселдин түсүн коддоо үчүн (RGB системасында), 8*3=24 разрядды коротуш керек. Бул 16,5 млн түстү аныктоого мүмкүндүк берет. Түстүү графиканы берүү үчүн СМҮК системасынын жардамы менен коддоо до 8*4=32 экилик разрядга ээ болуу керек (2</a:t>
            </a:r>
            <a:r>
              <a:rPr lang="uz-Cyrl-UZ" sz="2100" baseline="30000" dirty="0">
                <a:latin typeface="Times New Roman" pitchFamily="18" charset="0"/>
                <a:cs typeface="Times New Roman" pitchFamily="18" charset="0"/>
              </a:rPr>
              <a:t>32</a:t>
            </a:r>
            <a:r>
              <a:rPr lang="uz-Cyrl-UZ" sz="2100" dirty="0">
                <a:latin typeface="Times New Roman" pitchFamily="18" charset="0"/>
                <a:cs typeface="Times New Roman" pitchFamily="18" charset="0"/>
              </a:rPr>
              <a:t>=4,3 млн.).</a:t>
            </a:r>
          </a:p>
          <a:p>
            <a:pPr algn="just"/>
            <a:r>
              <a:rPr lang="uz-Cyrl-UZ" sz="2100" dirty="0">
                <a:latin typeface="Times New Roman" pitchFamily="18" charset="0"/>
                <a:cs typeface="Times New Roman" pitchFamily="18" charset="0"/>
              </a:rPr>
              <a:t>б)High Color – ар бир чекитти коддоодо экилик разряддардын санын эки эсеге азайтуудан келип чыккан режим. Бул 16 разряддуу экилик сандардын жардамында коддолот. Бирок бул учурда түстөрдүн диапазону да ошончолук азаят. Чагылдырылган түстөрдүн саны (К) менен аларды коддоочу биттердин санынын (а) дал келүүсү төмөнкү формула менен аныкталат:</a:t>
            </a:r>
            <a:endParaRPr lang="ru-RU" sz="2100" dirty="0">
              <a:latin typeface="Times New Roman" pitchFamily="18" charset="0"/>
              <a:cs typeface="Times New Roman" pitchFamily="18" charset="0"/>
            </a:endParaRPr>
          </a:p>
          <a:p>
            <a:pPr algn="ctr"/>
            <a:r>
              <a:rPr lang="uz-Cyrl-UZ" sz="2100" b="1" dirty="0">
                <a:effectLst>
                  <a:outerShdw blurRad="38100" dist="38100" dir="2700000" algn="tl">
                    <a:srgbClr val="000000">
                      <a:alpha val="43137"/>
                    </a:srgbClr>
                  </a:outerShdw>
                </a:effectLst>
                <a:latin typeface="Times New Roman" pitchFamily="18" charset="0"/>
                <a:cs typeface="Times New Roman" pitchFamily="18" charset="0"/>
              </a:rPr>
              <a:t>К = 2</a:t>
            </a:r>
            <a:r>
              <a:rPr lang="uz-Cyrl-UZ" sz="2100" b="1" baseline="30000" dirty="0">
                <a:effectLst>
                  <a:outerShdw blurRad="38100" dist="38100" dir="2700000" algn="tl">
                    <a:srgbClr val="000000">
                      <a:alpha val="43137"/>
                    </a:srgbClr>
                  </a:outerShdw>
                </a:effectLst>
                <a:latin typeface="Times New Roman" pitchFamily="18" charset="0"/>
                <a:cs typeface="Times New Roman" pitchFamily="18" charset="0"/>
              </a:rPr>
              <a:t>а</a:t>
            </a:r>
            <a:endParaRPr lang="ru-RU" sz="2100" b="1"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uz-Cyrl-UZ" sz="2100" dirty="0">
                <a:latin typeface="Times New Roman" pitchFamily="18" charset="0"/>
                <a:cs typeface="Times New Roman" pitchFamily="18" charset="0"/>
              </a:rPr>
              <a:t>Түстөр экилик коддо коддолот. 16 түстүү сүрөттөлүштү коддоо үчүн ар бир пикселге 4 бит (16=2</a:t>
            </a:r>
            <a:r>
              <a:rPr lang="uz-Cyrl-UZ" sz="2100" baseline="30000" dirty="0">
                <a:latin typeface="Times New Roman" pitchFamily="18" charset="0"/>
                <a:cs typeface="Times New Roman" pitchFamily="18" charset="0"/>
              </a:rPr>
              <a:t>4</a:t>
            </a:r>
            <a:r>
              <a:rPr lang="uz-Cyrl-UZ" sz="2100" dirty="0">
                <a:latin typeface="Times New Roman" pitchFamily="18" charset="0"/>
                <a:cs typeface="Times New Roman" pitchFamily="18" charset="0"/>
              </a:rPr>
              <a:t>) керектелет. Ал эми 16 бит (2 байт) 2</a:t>
            </a:r>
            <a:r>
              <a:rPr lang="uz-Cyrl-UZ" sz="2100" baseline="30000" dirty="0">
                <a:latin typeface="Times New Roman" pitchFamily="18" charset="0"/>
                <a:cs typeface="Times New Roman" pitchFamily="18" charset="0"/>
              </a:rPr>
              <a:t>16</a:t>
            </a:r>
            <a:r>
              <a:rPr lang="uz-Cyrl-UZ" sz="2100" dirty="0">
                <a:latin typeface="Times New Roman" pitchFamily="18" charset="0"/>
                <a:cs typeface="Times New Roman" pitchFamily="18" charset="0"/>
              </a:rPr>
              <a:t>=65536 түрдүү түстөрдү кодго айландыруу үчүн колдонулат. Бир чекиттин түсүн коддоо үчүн 3 байтты ( 2</a:t>
            </a:r>
            <a:r>
              <a:rPr lang="uz-Cyrl-UZ" sz="2100" baseline="30000" dirty="0">
                <a:latin typeface="Times New Roman" pitchFamily="18" charset="0"/>
                <a:cs typeface="Times New Roman" pitchFamily="18" charset="0"/>
              </a:rPr>
              <a:t>4</a:t>
            </a:r>
            <a:r>
              <a:rPr lang="uz-Cyrl-UZ" sz="2100" dirty="0">
                <a:latin typeface="Times New Roman" pitchFamily="18" charset="0"/>
                <a:cs typeface="Times New Roman" pitchFamily="18" charset="0"/>
              </a:rPr>
              <a:t>бит) колдонуу 16777216 (же 17 миллионго жакын) түстүн ар кандай өңдөрүн чагылдырууга мүмкүндүк берет.</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3159039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8BADB3C5-AA4D-4300-9FF9-E17FE70FB897}"/>
              </a:ext>
            </a:extLst>
          </p:cNvPr>
          <p:cNvSpPr/>
          <p:nvPr/>
        </p:nvSpPr>
        <p:spPr>
          <a:xfrm>
            <a:off x="359530" y="531661"/>
            <a:ext cx="8424936" cy="3315203"/>
          </a:xfrm>
          <a:prstGeom prst="rect">
            <a:avLst/>
          </a:prstGeom>
        </p:spPr>
        <p:txBody>
          <a:bodyPr wrap="square">
            <a:spAutoFit/>
          </a:bodyPr>
          <a:lstStyle/>
          <a:p>
            <a:pPr algn="just">
              <a:lnSpc>
                <a:spcPct val="107000"/>
              </a:lnSpc>
              <a:spcAft>
                <a:spcPts val="800"/>
              </a:spcAft>
            </a:pP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Сүрөттү</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сактоо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үчүн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керек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болгон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видеоэстин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маалыматтык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көлөмүн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төмөнкү</a:t>
            </a:r>
            <a:r>
              <a:rPr lang="ru-RU" sz="2200" dirty="0">
                <a:latin typeface="Times New Roman" panose="02020603050405020304" pitchFamily="18" charset="0"/>
                <a:ea typeface="Calibri" panose="020F0502020204030204" pitchFamily="34" charset="0"/>
                <a:cs typeface="Times New Roman" panose="02020603050405020304" pitchFamily="18" charset="0"/>
              </a:rPr>
              <a:t> формула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менен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эсептесе</a:t>
            </a:r>
            <a:r>
              <a:rPr lang="ru-RU" sz="2200" dirty="0">
                <a:latin typeface="Times New Roman" panose="02020603050405020304" pitchFamily="18" charset="0"/>
                <a:ea typeface="Calibri" panose="020F0502020204030204" pitchFamily="34" charset="0"/>
                <a:cs typeface="Times New Roman" panose="02020603050405020304" pitchFamily="18" charset="0"/>
              </a:rPr>
              <a:t> болот: </a:t>
            </a:r>
          </a:p>
          <a:p>
            <a:pPr algn="ctr">
              <a:lnSpc>
                <a:spcPct val="107000"/>
              </a:lnSpc>
              <a:spcAft>
                <a:spcPts val="800"/>
              </a:spcAft>
            </a:pPr>
            <a:r>
              <a:rPr lang="ru-RU" sz="2400" dirty="0" err="1">
                <a:highlight>
                  <a:srgbClr val="FFFF00"/>
                </a:highlight>
                <a:latin typeface="Times New Roman" panose="02020603050405020304" pitchFamily="18" charset="0"/>
                <a:ea typeface="Calibri" panose="020F0502020204030204" pitchFamily="34" charset="0"/>
                <a:cs typeface="Times New Roman" panose="02020603050405020304" pitchFamily="18" charset="0"/>
              </a:rPr>
              <a:t>Vэс</a:t>
            </a:r>
            <a:r>
              <a:rPr lang="ru-RU"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 I * X * Y </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800"/>
              </a:spcAft>
            </a:pPr>
            <a:r>
              <a:rPr lang="ru-RU" sz="2200" dirty="0" err="1">
                <a:latin typeface="Times New Roman" panose="02020603050405020304" pitchFamily="18" charset="0"/>
                <a:ea typeface="Calibri" panose="020F0502020204030204" pitchFamily="34" charset="0"/>
                <a:cs typeface="Times New Roman" panose="02020603050405020304" pitchFamily="18" charset="0"/>
              </a:rPr>
              <a:t>мында</a:t>
            </a:r>
            <a:r>
              <a:rPr lang="en-US"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Times New Roman" panose="02020603050405020304" pitchFamily="18" charset="0"/>
                <a:ea typeface="Calibri" panose="020F0502020204030204" pitchFamily="34" charset="0"/>
                <a:cs typeface="Times New Roman" panose="02020603050405020304" pitchFamily="18" charset="0"/>
              </a:rPr>
              <a:t> V эс – бит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менен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туюнтулган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видеоэстин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маалыматтык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көлөмү</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80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X * Y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сүрөттүн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чекиттеринин</a:t>
            </a:r>
            <a:r>
              <a:rPr lang="ru-RU" sz="2200" dirty="0">
                <a:latin typeface="Times New Roman" panose="02020603050405020304" pitchFamily="18" charset="0"/>
                <a:ea typeface="Calibri" panose="020F0502020204030204" pitchFamily="34" charset="0"/>
                <a:cs typeface="Times New Roman" panose="02020603050405020304" pitchFamily="18" charset="0"/>
              </a:rPr>
              <a:t> саны (горизонталь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жана</a:t>
            </a:r>
            <a:r>
              <a:rPr lang="ru-RU" sz="2200" dirty="0">
                <a:latin typeface="Times New Roman" panose="02020603050405020304" pitchFamily="18" charset="0"/>
                <a:ea typeface="Calibri" panose="020F0502020204030204" pitchFamily="34" charset="0"/>
                <a:cs typeface="Times New Roman" panose="02020603050405020304" pitchFamily="18" charset="0"/>
              </a:rPr>
              <a:t> вертикаль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боюнча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80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I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бир</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чекитке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туура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келген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биттердин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түсүнүн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тереңдиги</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Прямоугольник 3">
            <a:extLst>
              <a:ext uri="{FF2B5EF4-FFF2-40B4-BE49-F238E27FC236}">
                <a16:creationId xmlns:a16="http://schemas.microsoft.com/office/drawing/2014/main" id="{18F8A29F-318E-4AFB-A867-2F9EED6F8616}"/>
              </a:ext>
            </a:extLst>
          </p:cNvPr>
          <p:cNvSpPr/>
          <p:nvPr/>
        </p:nvSpPr>
        <p:spPr>
          <a:xfrm>
            <a:off x="297409" y="4221088"/>
            <a:ext cx="8549179" cy="2084545"/>
          </a:xfrm>
          <a:prstGeom prst="rect">
            <a:avLst/>
          </a:prstGeom>
        </p:spPr>
        <p:txBody>
          <a:bodyPr wrap="square">
            <a:spAutoFit/>
          </a:bodyPr>
          <a:lstStyle/>
          <a:p>
            <a:pPr>
              <a:lnSpc>
                <a:spcPct val="107000"/>
              </a:lnSpc>
              <a:spcAft>
                <a:spcPts val="800"/>
              </a:spcAft>
            </a:pPr>
            <a:r>
              <a:rPr lang="ru-RU" sz="2200" b="1" dirty="0" err="1">
                <a:latin typeface="Times New Roman" panose="02020603050405020304" pitchFamily="18" charset="0"/>
                <a:ea typeface="Calibri" panose="020F0502020204030204" pitchFamily="34" charset="0"/>
                <a:cs typeface="Times New Roman" panose="02020603050405020304" pitchFamily="18" charset="0"/>
              </a:rPr>
              <a:t>Мисал</a:t>
            </a:r>
            <a:r>
              <a:rPr lang="ru-RU" sz="2200" b="1" dirty="0">
                <a:latin typeface="Times New Roman" panose="02020603050405020304" pitchFamily="18" charset="0"/>
                <a:ea typeface="Calibri" panose="020F0502020204030204" pitchFamily="34" charset="0"/>
                <a:cs typeface="Times New Roman" panose="02020603050405020304" pitchFamily="18" charset="0"/>
              </a:rPr>
              <a:t> 1</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Экрандын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чечилиши</a:t>
            </a:r>
            <a:r>
              <a:rPr lang="ru-RU" sz="2200" dirty="0">
                <a:latin typeface="Times New Roman" panose="02020603050405020304" pitchFamily="18" charset="0"/>
                <a:ea typeface="Calibri" panose="020F0502020204030204" pitchFamily="34" charset="0"/>
                <a:cs typeface="Times New Roman" panose="02020603050405020304" pitchFamily="18" charset="0"/>
              </a:rPr>
              <a:t> 800</a:t>
            </a:r>
            <a:r>
              <a:rPr lang="en-US" sz="2200" dirty="0">
                <a:latin typeface="Times New Roman" panose="02020603050405020304" pitchFamily="18" charset="0"/>
                <a:ea typeface="Calibri" panose="020F0502020204030204" pitchFamily="34" charset="0"/>
                <a:cs typeface="Times New Roman" panose="02020603050405020304" pitchFamily="18" charset="0"/>
              </a:rPr>
              <a:t>x</a:t>
            </a:r>
            <a:r>
              <a:rPr lang="ru-RU" sz="2200" dirty="0">
                <a:latin typeface="Times New Roman" panose="02020603050405020304" pitchFamily="18" charset="0"/>
                <a:ea typeface="Calibri" panose="020F0502020204030204" pitchFamily="34" charset="0"/>
                <a:cs typeface="Times New Roman" panose="02020603050405020304" pitchFamily="18" charset="0"/>
              </a:rPr>
              <a:t>600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чекит</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жана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түстүн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тереңдиги</a:t>
            </a:r>
            <a:r>
              <a:rPr lang="ru-RU" sz="2200" dirty="0">
                <a:latin typeface="Times New Roman" panose="02020603050405020304" pitchFamily="18" charset="0"/>
                <a:ea typeface="Calibri" panose="020F0502020204030204" pitchFamily="34" charset="0"/>
                <a:cs typeface="Times New Roman" panose="02020603050405020304" pitchFamily="18" charset="0"/>
              </a:rPr>
              <a:t> 24 битке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барабар</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болгон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графикалык</a:t>
            </a:r>
            <a:r>
              <a:rPr lang="ru-RU" sz="2200" dirty="0">
                <a:latin typeface="Times New Roman" panose="02020603050405020304" pitchFamily="18" charset="0"/>
                <a:ea typeface="Calibri" panose="020F0502020204030204" pitchFamily="34" charset="0"/>
                <a:cs typeface="Times New Roman" panose="02020603050405020304" pitchFamily="18" charset="0"/>
              </a:rPr>
              <a:t> режим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үчүн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видеоэстин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керектүү</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көлөмү</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төмөнкүгө</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барабар</a:t>
            </a:r>
            <a:r>
              <a:rPr lang="ru-RU" sz="2200" dirty="0">
                <a:latin typeface="Times New Roman" panose="02020603050405020304" pitchFamily="18" charset="0"/>
                <a:ea typeface="Calibri" panose="020F0502020204030204" pitchFamily="34" charset="0"/>
                <a:cs typeface="Times New Roman" panose="02020603050405020304" pitchFamily="18" charset="0"/>
              </a:rPr>
              <a:t>: V эс = 24 * 600 * 800 = </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11 520 000 бит = 1 440 000 байт = 1 406, 25 Кбайт = 1, 37 Мбайт. </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200" b="1" dirty="0" err="1">
                <a:latin typeface="Times New Roman" panose="02020603050405020304" pitchFamily="18" charset="0"/>
                <a:ea typeface="Calibri" panose="020F0502020204030204" pitchFamily="34" charset="0"/>
                <a:cs typeface="Times New Roman" panose="02020603050405020304" pitchFamily="18" charset="0"/>
              </a:rPr>
              <a:t>Жообу</a:t>
            </a:r>
            <a:r>
              <a:rPr lang="ru-RU" sz="2200" b="1" dirty="0">
                <a:latin typeface="Times New Roman" panose="02020603050405020304" pitchFamily="18" charset="0"/>
                <a:ea typeface="Calibri" panose="020F0502020204030204" pitchFamily="34" charset="0"/>
                <a:cs typeface="Times New Roman" panose="02020603050405020304" pitchFamily="18" charset="0"/>
              </a:rPr>
              <a:t>: 1, 37 Мбайт</a:t>
            </a:r>
          </a:p>
        </p:txBody>
      </p:sp>
    </p:spTree>
    <p:extLst>
      <p:ext uri="{BB962C8B-B14F-4D97-AF65-F5344CB8AC3E}">
        <p14:creationId xmlns:p14="http://schemas.microsoft.com/office/powerpoint/2010/main" val="352726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D3336DE-7A80-4C33-B7DC-DC47613528D1}"/>
              </a:ext>
            </a:extLst>
          </p:cNvPr>
          <p:cNvSpPr/>
          <p:nvPr/>
        </p:nvSpPr>
        <p:spPr>
          <a:xfrm>
            <a:off x="233518" y="3166285"/>
            <a:ext cx="8676964" cy="3431067"/>
          </a:xfrm>
          <a:prstGeom prst="rect">
            <a:avLst/>
          </a:prstGeom>
        </p:spPr>
        <p:txBody>
          <a:bodyPr wrap="square">
            <a:spAutoFit/>
          </a:bodyPr>
          <a:lstStyle/>
          <a:p>
            <a:pPr>
              <a:lnSpc>
                <a:spcPct val="107000"/>
              </a:lnSpc>
              <a:spcAft>
                <a:spcPts val="800"/>
              </a:spcAft>
            </a:pPr>
            <a:r>
              <a:rPr lang="ru-RU" sz="2200" b="1" dirty="0" err="1">
                <a:latin typeface="Times New Roman" panose="02020603050405020304" pitchFamily="18" charset="0"/>
                <a:ea typeface="Calibri" panose="020F0502020204030204" pitchFamily="34" charset="0"/>
                <a:cs typeface="Times New Roman" panose="02020603050405020304" pitchFamily="18" charset="0"/>
              </a:rPr>
              <a:t>Мисал</a:t>
            </a:r>
            <a:r>
              <a:rPr lang="ru-RU" sz="2200" b="1" dirty="0">
                <a:latin typeface="Times New Roman" panose="02020603050405020304" pitchFamily="18" charset="0"/>
                <a:ea typeface="Calibri" panose="020F0502020204030204" pitchFamily="34" charset="0"/>
                <a:cs typeface="Times New Roman" panose="02020603050405020304" pitchFamily="18" charset="0"/>
              </a:rPr>
              <a:t> 3.</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Өлчөмү</a:t>
            </a:r>
            <a:r>
              <a:rPr lang="ru-RU" sz="2200" dirty="0">
                <a:latin typeface="Times New Roman" panose="02020603050405020304" pitchFamily="18" charset="0"/>
                <a:ea typeface="Calibri" panose="020F0502020204030204" pitchFamily="34" charset="0"/>
                <a:cs typeface="Times New Roman" panose="02020603050405020304" pitchFamily="18" charset="0"/>
              </a:rPr>
              <a:t> 128*128 пиксель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болгон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растрдык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сүрөттү</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сактоо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үчүн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эстен</a:t>
            </a:r>
            <a:r>
              <a:rPr lang="ru-RU" sz="2200" dirty="0">
                <a:latin typeface="Times New Roman" panose="02020603050405020304" pitchFamily="18" charset="0"/>
                <a:ea typeface="Calibri" panose="020F0502020204030204" pitchFamily="34" charset="0"/>
                <a:cs typeface="Times New Roman" panose="02020603050405020304" pitchFamily="18" charset="0"/>
              </a:rPr>
              <a:t> 4 КБ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бөлүштү</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Сүрөттүн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палитрасындагы</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мүмкүн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болгон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түстөрдүн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санын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аныктагыла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ru-RU" sz="2200" b="1" dirty="0" err="1">
                <a:latin typeface="Times New Roman" panose="02020603050405020304" pitchFamily="18" charset="0"/>
                <a:ea typeface="Calibri" panose="020F0502020204030204" pitchFamily="34" charset="0"/>
                <a:cs typeface="Times New Roman" panose="02020603050405020304" pitchFamily="18" charset="0"/>
              </a:rPr>
              <a:t>Чыгаруу</a:t>
            </a:r>
            <a:r>
              <a:rPr lang="ru-RU" sz="2200" b="1"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Сүрөттүн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чекиттеринин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санын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аныктайлы</a:t>
            </a:r>
            <a:r>
              <a:rPr lang="ru-RU" sz="2200" dirty="0">
                <a:latin typeface="Times New Roman" panose="02020603050405020304" pitchFamily="18" charset="0"/>
                <a:ea typeface="Calibri" panose="020F0502020204030204" pitchFamily="34" charset="0"/>
                <a:cs typeface="Times New Roman" panose="02020603050405020304" pitchFamily="18" charset="0"/>
              </a:rPr>
              <a:t>. 128*128=16384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чекит</a:t>
            </a:r>
            <a:r>
              <a:rPr lang="ru-RU" sz="2200" dirty="0">
                <a:latin typeface="Times New Roman" panose="02020603050405020304" pitchFamily="18" charset="0"/>
                <a:ea typeface="Calibri" panose="020F0502020204030204" pitchFamily="34" charset="0"/>
                <a:cs typeface="Times New Roman" panose="02020603050405020304" pitchFamily="18" charset="0"/>
              </a:rPr>
              <a:t> же пиксель.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үчүн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бөлүнгөн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эстин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көлөмүн</a:t>
            </a:r>
            <a:r>
              <a:rPr lang="ru-RU" sz="2200" dirty="0">
                <a:latin typeface="Times New Roman" panose="02020603050405020304" pitchFamily="18" charset="0"/>
                <a:ea typeface="Calibri" panose="020F0502020204030204" pitchFamily="34" charset="0"/>
                <a:cs typeface="Times New Roman" panose="02020603050405020304" pitchFamily="18" charset="0"/>
              </a:rPr>
              <a:t> бит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менен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туюнтабыз</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анткени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V=I*X*Y</a:t>
            </a:r>
            <a:r>
              <a:rPr lang="ru-RU" sz="2200" dirty="0">
                <a:latin typeface="Times New Roman" panose="02020603050405020304" pitchFamily="18" charset="0"/>
                <a:ea typeface="Calibri" panose="020F0502020204030204" pitchFamily="34" charset="0"/>
                <a:cs typeface="Times New Roman" panose="02020603050405020304" pitchFamily="18" charset="0"/>
              </a:rPr>
              <a:t> бит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менен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эсептелет</a:t>
            </a:r>
            <a:r>
              <a:rPr lang="ru-RU" sz="2200" dirty="0">
                <a:latin typeface="Times New Roman" panose="02020603050405020304" pitchFamily="18" charset="0"/>
                <a:ea typeface="Calibri" panose="020F0502020204030204" pitchFamily="34" charset="0"/>
                <a:cs typeface="Times New Roman" panose="02020603050405020304" pitchFamily="18" charset="0"/>
              </a:rPr>
              <a:t>. 4 Кб=4*1024=4 096 байт = 4096*8 бит =32768 бит.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Түстүн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тереңдигин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табабыз</a:t>
            </a:r>
            <a:r>
              <a:rPr lang="ru-RU" sz="2200" dirty="0">
                <a:latin typeface="Times New Roman" panose="02020603050405020304" pitchFamily="18" charset="0"/>
                <a:ea typeface="Calibri" panose="020F0502020204030204" pitchFamily="34" charset="0"/>
                <a:cs typeface="Times New Roman" panose="02020603050405020304" pitchFamily="18" charset="0"/>
              </a:rPr>
              <a:t>              I =V/(X*Y)=32768:16384=2,  N=2</a:t>
            </a:r>
            <a:r>
              <a:rPr lang="en-US" sz="2200" baseline="30000" dirty="0" err="1">
                <a:latin typeface="Times New Roman" panose="02020603050405020304" pitchFamily="18" charset="0"/>
                <a:ea typeface="Calibri" panose="020F0502020204030204" pitchFamily="34" charset="0"/>
                <a:cs typeface="Times New Roman" panose="02020603050405020304" pitchFamily="18" charset="0"/>
              </a:rPr>
              <a:t>i</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мында</a:t>
            </a:r>
            <a:r>
              <a:rPr lang="ru-RU" sz="2200" dirty="0">
                <a:latin typeface="Times New Roman" panose="02020603050405020304" pitchFamily="18" charset="0"/>
                <a:ea typeface="Calibri" panose="020F0502020204030204" pitchFamily="34" charset="0"/>
                <a:cs typeface="Times New Roman" panose="02020603050405020304" pitchFamily="18" charset="0"/>
              </a:rPr>
              <a:t> N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палитрадагы</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түстөрдүн</a:t>
            </a:r>
            <a:r>
              <a:rPr lang="ru-RU" sz="2200" dirty="0">
                <a:latin typeface="Times New Roman" panose="02020603050405020304" pitchFamily="18" charset="0"/>
                <a:ea typeface="Calibri" panose="020F0502020204030204" pitchFamily="34" charset="0"/>
                <a:cs typeface="Times New Roman" panose="02020603050405020304" pitchFamily="18" charset="0"/>
              </a:rPr>
              <a:t> саны. N=2</a:t>
            </a:r>
            <a:r>
              <a:rPr lang="en-US" sz="2200" baseline="30000" dirty="0">
                <a:latin typeface="Times New Roman" panose="02020603050405020304" pitchFamily="18" charset="0"/>
                <a:ea typeface="Calibri" panose="020F0502020204030204" pitchFamily="34" charset="0"/>
                <a:cs typeface="Times New Roman" panose="02020603050405020304" pitchFamily="18" charset="0"/>
              </a:rPr>
              <a:t>2</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=4. </a:t>
            </a:r>
            <a:r>
              <a:rPr lang="ru-RU" sz="2200" b="1" dirty="0" err="1">
                <a:latin typeface="Times New Roman" panose="02020603050405020304" pitchFamily="18" charset="0"/>
                <a:ea typeface="Calibri" panose="020F0502020204030204" pitchFamily="34" charset="0"/>
                <a:cs typeface="Times New Roman" panose="02020603050405020304" pitchFamily="18" charset="0"/>
              </a:rPr>
              <a:t>Жообу</a:t>
            </a:r>
            <a:r>
              <a:rPr lang="ru-RU" sz="2200" b="1" dirty="0">
                <a:latin typeface="Times New Roman" panose="02020603050405020304" pitchFamily="18" charset="0"/>
                <a:ea typeface="Calibri" panose="020F0502020204030204" pitchFamily="34" charset="0"/>
                <a:cs typeface="Times New Roman" panose="02020603050405020304" pitchFamily="18" charset="0"/>
              </a:rPr>
              <a:t>: 4. </a:t>
            </a:r>
          </a:p>
        </p:txBody>
      </p:sp>
      <p:sp>
        <p:nvSpPr>
          <p:cNvPr id="3" name="Прямоугольник 2">
            <a:extLst>
              <a:ext uri="{FF2B5EF4-FFF2-40B4-BE49-F238E27FC236}">
                <a16:creationId xmlns:a16="http://schemas.microsoft.com/office/drawing/2014/main" id="{D0764AA9-90FF-4F02-B20B-6A35E6075510}"/>
              </a:ext>
            </a:extLst>
          </p:cNvPr>
          <p:cNvSpPr/>
          <p:nvPr/>
        </p:nvSpPr>
        <p:spPr>
          <a:xfrm>
            <a:off x="304684" y="260648"/>
            <a:ext cx="8443780" cy="2809102"/>
          </a:xfrm>
          <a:prstGeom prst="rect">
            <a:avLst/>
          </a:prstGeom>
        </p:spPr>
        <p:txBody>
          <a:bodyPr wrap="square">
            <a:spAutoFit/>
          </a:bodyPr>
          <a:lstStyle/>
          <a:p>
            <a:pPr>
              <a:lnSpc>
                <a:spcPct val="107000"/>
              </a:lnSpc>
              <a:spcAft>
                <a:spcPts val="800"/>
              </a:spcAft>
            </a:pPr>
            <a:r>
              <a:rPr lang="ru-RU" sz="2200" b="1" dirty="0" err="1">
                <a:latin typeface="Times New Roman" panose="02020603050405020304" pitchFamily="18" charset="0"/>
                <a:ea typeface="Calibri" panose="020F0502020204030204" pitchFamily="34" charset="0"/>
                <a:cs typeface="Times New Roman" panose="02020603050405020304" pitchFamily="18" charset="0"/>
              </a:rPr>
              <a:t>Мисал</a:t>
            </a:r>
            <a:r>
              <a:rPr lang="ru-RU" sz="2200" b="1" dirty="0">
                <a:latin typeface="Times New Roman" panose="02020603050405020304" pitchFamily="18" charset="0"/>
                <a:ea typeface="Calibri" panose="020F0502020204030204" pitchFamily="34" charset="0"/>
                <a:cs typeface="Times New Roman" panose="02020603050405020304" pitchFamily="18" charset="0"/>
              </a:rPr>
              <a:t> 2</a:t>
            </a:r>
            <a:r>
              <a:rPr lang="ru-RU" sz="2200" dirty="0">
                <a:latin typeface="Times New Roman" panose="02020603050405020304" pitchFamily="18" charset="0"/>
                <a:ea typeface="Calibri" panose="020F0502020204030204" pitchFamily="34" charset="0"/>
                <a:cs typeface="Times New Roman" panose="02020603050405020304" pitchFamily="18" charset="0"/>
              </a:rPr>
              <a:t>. Ак-кара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боз</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түстүн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градациясыз</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түстөгү</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растрдык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a:t>
            </a:r>
            <a:r>
              <a:rPr lang="ru-RU" sz="2200" dirty="0">
                <a:latin typeface="Times New Roman" panose="02020603050405020304" pitchFamily="18" charset="0"/>
                <a:ea typeface="Calibri" panose="020F0502020204030204" pitchFamily="34" charset="0"/>
                <a:cs typeface="Times New Roman" panose="02020603050405020304" pitchFamily="18" charset="0"/>
              </a:rPr>
              <a:t> 10*10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чекитик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өлчөмгө</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ээ</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Бул</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сүрөттөлүш</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эстин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кандай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көлөмүн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ээлейт</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ru-RU" sz="2200" b="1" dirty="0" err="1">
                <a:latin typeface="Times New Roman" panose="02020603050405020304" pitchFamily="18" charset="0"/>
                <a:ea typeface="Calibri" panose="020F0502020204030204" pitchFamily="34" charset="0"/>
                <a:cs typeface="Times New Roman" panose="02020603050405020304" pitchFamily="18" charset="0"/>
              </a:rPr>
              <a:t>Чыгаруу</a:t>
            </a:r>
            <a:r>
              <a:rPr lang="ru-RU" sz="2200" b="1"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ru-RU" sz="2200" dirty="0" err="1">
                <a:latin typeface="Times New Roman" panose="02020603050405020304" pitchFamily="18" charset="0"/>
                <a:ea typeface="Calibri" panose="020F0502020204030204" pitchFamily="34" charset="0"/>
                <a:cs typeface="Times New Roman" panose="02020603050405020304" pitchFamily="18" charset="0"/>
              </a:rPr>
              <a:t>Чекиттердин</a:t>
            </a:r>
            <a:r>
              <a:rPr lang="ru-RU" sz="2200" dirty="0">
                <a:latin typeface="Times New Roman" panose="02020603050405020304" pitchFamily="18" charset="0"/>
                <a:ea typeface="Calibri" panose="020F0502020204030204" pitchFamily="34" charset="0"/>
                <a:cs typeface="Times New Roman" panose="02020603050405020304" pitchFamily="18" charset="0"/>
              </a:rPr>
              <a:t> саны – 100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Бардыгы</a:t>
            </a:r>
            <a:r>
              <a:rPr lang="ru-RU" sz="2200" dirty="0">
                <a:latin typeface="Times New Roman" panose="02020603050405020304" pitchFamily="18" charset="0"/>
                <a:ea typeface="Calibri" panose="020F0502020204030204" pitchFamily="34" charset="0"/>
                <a:cs typeface="Times New Roman" panose="02020603050405020304" pitchFamily="18" charset="0"/>
              </a:rPr>
              <a:t> 2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жана</a:t>
            </a:r>
            <a:r>
              <a:rPr lang="ru-RU" sz="2200" dirty="0">
                <a:latin typeface="Times New Roman" panose="02020603050405020304" pitchFamily="18" charset="0"/>
                <a:ea typeface="Calibri" panose="020F0502020204030204" pitchFamily="34" charset="0"/>
                <a:cs typeface="Times New Roman" panose="02020603050405020304" pitchFamily="18" charset="0"/>
              </a:rPr>
              <a:t> кара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болгондуктан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түстүн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тереңдиги</a:t>
            </a:r>
            <a:r>
              <a:rPr lang="ru-RU" sz="2200" dirty="0">
                <a:latin typeface="Times New Roman" panose="02020603050405020304" pitchFamily="18" charset="0"/>
                <a:ea typeface="Calibri" panose="020F0502020204030204" pitchFamily="34" charset="0"/>
                <a:cs typeface="Times New Roman" panose="02020603050405020304" pitchFamily="18" charset="0"/>
              </a:rPr>
              <a:t> 1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ге</a:t>
            </a:r>
            <a:r>
              <a:rPr lang="ru-RU" sz="2200" dirty="0">
                <a:latin typeface="Times New Roman" panose="02020603050405020304" pitchFamily="18" charset="0"/>
                <a:ea typeface="Calibri" panose="020F0502020204030204" pitchFamily="34" charset="0"/>
                <a:cs typeface="Times New Roman" panose="02020603050405020304" pitchFamily="18" charset="0"/>
              </a:rPr>
              <a:t> (2</a:t>
            </a:r>
            <a:r>
              <a:rPr lang="ru-RU" sz="2200" baseline="30000" dirty="0">
                <a:latin typeface="Times New Roman" panose="02020603050405020304" pitchFamily="18" charset="0"/>
                <a:ea typeface="Calibri" panose="020F0502020204030204" pitchFamily="34" charset="0"/>
                <a:cs typeface="Times New Roman" panose="02020603050405020304" pitchFamily="18" charset="0"/>
              </a:rPr>
              <a:t>1</a:t>
            </a:r>
            <a:r>
              <a:rPr lang="ru-RU" sz="2200" dirty="0">
                <a:latin typeface="Times New Roman" panose="02020603050405020304" pitchFamily="18" charset="0"/>
                <a:ea typeface="Calibri" panose="020F0502020204030204" pitchFamily="34" charset="0"/>
                <a:cs typeface="Times New Roman" panose="02020603050405020304" pitchFamily="18" charset="0"/>
              </a:rPr>
              <a:t> =2)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барабар</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Видеоэстин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көлөмү</a:t>
            </a:r>
            <a:r>
              <a:rPr lang="ru-RU" sz="2200" dirty="0">
                <a:latin typeface="Times New Roman" panose="02020603050405020304" pitchFamily="18" charset="0"/>
                <a:ea typeface="Calibri" panose="020F0502020204030204" pitchFamily="34" charset="0"/>
                <a:cs typeface="Times New Roman" panose="02020603050405020304" pitchFamily="18" charset="0"/>
              </a:rPr>
              <a:t> 100*1=100 битке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барабар</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latin typeface="Times New Roman" panose="02020603050405020304" pitchFamily="18" charset="0"/>
                <a:ea typeface="Calibri" panose="020F0502020204030204" pitchFamily="34" charset="0"/>
                <a:cs typeface="Times New Roman" panose="02020603050405020304" pitchFamily="18" charset="0"/>
              </a:rPr>
              <a:t>Жообу</a:t>
            </a:r>
            <a:r>
              <a:rPr lang="ru-RU" sz="2200" b="1" dirty="0">
                <a:latin typeface="Times New Roman" panose="02020603050405020304" pitchFamily="18" charset="0"/>
                <a:ea typeface="Calibri" panose="020F0502020204030204" pitchFamily="34" charset="0"/>
                <a:cs typeface="Times New Roman" panose="02020603050405020304" pitchFamily="18" charset="0"/>
              </a:rPr>
              <a:t>: 100 бит.</a:t>
            </a:r>
          </a:p>
        </p:txBody>
      </p:sp>
    </p:spTree>
    <p:extLst>
      <p:ext uri="{BB962C8B-B14F-4D97-AF65-F5344CB8AC3E}">
        <p14:creationId xmlns:p14="http://schemas.microsoft.com/office/powerpoint/2010/main" val="868251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556792"/>
            <a:ext cx="8640960" cy="830997"/>
          </a:xfrm>
          <a:prstGeom prst="rect">
            <a:avLst/>
          </a:prstGeom>
        </p:spPr>
        <p:txBody>
          <a:bodyPr wrap="square">
            <a:spAutoFit/>
          </a:bodyPr>
          <a:lstStyle/>
          <a:p>
            <a:r>
              <a:rPr lang="ru-RU" sz="2400" dirty="0">
                <a:latin typeface="Times New Roman" pitchFamily="18" charset="0"/>
                <a:cs typeface="Times New Roman" pitchFamily="18" charset="0"/>
              </a:rPr>
              <a:t>1) </a:t>
            </a:r>
            <a:r>
              <a:rPr lang="ru-RU" sz="2400" dirty="0" err="1">
                <a:latin typeface="Times New Roman" pitchFamily="18" charset="0"/>
                <a:cs typeface="Times New Roman" pitchFamily="18" charset="0"/>
              </a:rPr>
              <a:t>Берилген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a:t>
            </a:r>
            <a:r>
              <a:rPr lang="ru-RU" sz="2400" dirty="0">
                <a:latin typeface="Times New Roman" pitchFamily="18" charset="0"/>
                <a:cs typeface="Times New Roman" pitchFamily="18" charset="0"/>
              </a:rPr>
              <a:t>-кара </a:t>
            </a:r>
            <a:r>
              <a:rPr lang="ru-RU" sz="2400" dirty="0" err="1">
                <a:latin typeface="Times New Roman" pitchFamily="18" charset="0"/>
                <a:cs typeface="Times New Roman" pitchFamily="18" charset="0"/>
              </a:rPr>
              <a:t>сүрөттөр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үчүн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экилик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коддорду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түзгүлө</a:t>
            </a:r>
            <a:r>
              <a:rPr lang="ru-RU" sz="2400" dirty="0">
                <a:latin typeface="Times New Roman" pitchFamily="18" charset="0"/>
                <a:cs typeface="Times New Roman" pitchFamily="18" charset="0"/>
              </a:rPr>
              <a:t> </a:t>
            </a:r>
          </a:p>
          <a:p>
            <a:r>
              <a:rPr lang="ru-RU" sz="2400" dirty="0" err="1">
                <a:latin typeface="Times New Roman" pitchFamily="18" charset="0"/>
                <a:cs typeface="Times New Roman" pitchFamily="18" charset="0"/>
              </a:rPr>
              <a:t>жана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аларды</a:t>
            </a:r>
            <a:r>
              <a:rPr lang="ru-RU" sz="2400" dirty="0">
                <a:latin typeface="Times New Roman" pitchFamily="18" charset="0"/>
                <a:cs typeface="Times New Roman" pitchFamily="18" charset="0"/>
              </a:rPr>
              <a:t> он </a:t>
            </a:r>
            <a:r>
              <a:rPr lang="ru-RU" sz="2400" dirty="0" err="1">
                <a:latin typeface="Times New Roman" pitchFamily="18" charset="0"/>
                <a:cs typeface="Times New Roman" pitchFamily="18" charset="0"/>
              </a:rPr>
              <a:t>алтылык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эсептөө</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ситемасында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жазгыла</a:t>
            </a:r>
            <a:r>
              <a:rPr lang="ru-RU" sz="2400" dirty="0">
                <a:latin typeface="Times New Roman" pitchFamily="18" charset="0"/>
                <a:cs typeface="Times New Roman" pitchFamily="18" charset="0"/>
              </a:rPr>
              <a:t>:</a:t>
            </a:r>
          </a:p>
        </p:txBody>
      </p:sp>
      <p:pic>
        <p:nvPicPr>
          <p:cNvPr id="2050" name="Picture 2" descr="C:\Users\Admin\Desktop\7-9\7-9 KG-151.jpg"/>
          <p:cNvPicPr>
            <a:picLocks noChangeAspect="1" noChangeArrowheads="1"/>
          </p:cNvPicPr>
          <p:nvPr/>
        </p:nvPicPr>
        <p:blipFill rotWithShape="1">
          <a:blip r:embed="rId2">
            <a:extLst>
              <a:ext uri="{28A0092B-C50C-407E-A947-70E740481C1C}">
                <a14:useLocalDpi xmlns:a14="http://schemas.microsoft.com/office/drawing/2010/main" val="0"/>
              </a:ext>
            </a:extLst>
          </a:blip>
          <a:srcRect l="16150" t="54137" r="21282" b="36032"/>
          <a:stretch/>
        </p:blipFill>
        <p:spPr bwMode="auto">
          <a:xfrm>
            <a:off x="323528" y="2564904"/>
            <a:ext cx="8450827" cy="176980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23528" y="4581128"/>
            <a:ext cx="8784976" cy="1569660"/>
          </a:xfrm>
          <a:prstGeom prst="rect">
            <a:avLst/>
          </a:prstGeom>
        </p:spPr>
        <p:txBody>
          <a:bodyPr wrap="square">
            <a:spAutoFit/>
          </a:bodyPr>
          <a:lstStyle/>
          <a:p>
            <a:r>
              <a:rPr lang="ru-RU" sz="2400" dirty="0">
                <a:latin typeface="Times New Roman" pitchFamily="18" charset="0"/>
                <a:cs typeface="Times New Roman" pitchFamily="18" charset="0"/>
              </a:rPr>
              <a:t>2) </a:t>
            </a:r>
            <a:r>
              <a:rPr lang="ru-RU" sz="2400" dirty="0" err="1">
                <a:latin typeface="Times New Roman" pitchFamily="18" charset="0"/>
                <a:cs typeface="Times New Roman" pitchFamily="18" charset="0"/>
              </a:rPr>
              <a:t>Түстүн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тереңдиги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менен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файлдын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көлөмү</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кандай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байланышта</a:t>
            </a:r>
            <a:r>
              <a:rPr lang="ru-RU" sz="2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3) </a:t>
            </a:r>
            <a:r>
              <a:rPr lang="ru-RU" sz="2400" dirty="0" err="1">
                <a:latin typeface="Times New Roman" pitchFamily="18" charset="0"/>
                <a:cs typeface="Times New Roman" pitchFamily="18" charset="0"/>
              </a:rPr>
              <a:t>Эгерде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сүрөттө</a:t>
            </a:r>
            <a:r>
              <a:rPr lang="ru-RU" sz="2400" dirty="0">
                <a:latin typeface="Times New Roman" pitchFamily="18" charset="0"/>
                <a:cs typeface="Times New Roman" pitchFamily="18" charset="0"/>
              </a:rPr>
              <a:t> 65536 </a:t>
            </a:r>
            <a:r>
              <a:rPr lang="ru-RU" sz="2400" dirty="0" err="1">
                <a:latin typeface="Times New Roman" pitchFamily="18" charset="0"/>
                <a:cs typeface="Times New Roman" pitchFamily="18" charset="0"/>
              </a:rPr>
              <a:t>түс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колдонулса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түсүнүн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тереңдиги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кандай</a:t>
            </a:r>
            <a:r>
              <a:rPr lang="ru-RU" sz="2400" dirty="0">
                <a:latin typeface="Times New Roman" pitchFamily="18" charset="0"/>
                <a:cs typeface="Times New Roman" pitchFamily="18" charset="0"/>
              </a:rPr>
              <a:t>? 256 </a:t>
            </a:r>
            <a:r>
              <a:rPr lang="ru-RU" sz="2400" dirty="0" err="1">
                <a:latin typeface="Times New Roman" pitchFamily="18" charset="0"/>
                <a:cs typeface="Times New Roman" pitchFamily="18" charset="0"/>
              </a:rPr>
              <a:t>түстүкүчү</a:t>
            </a:r>
            <a:r>
              <a:rPr lang="ru-RU" sz="2400" dirty="0">
                <a:latin typeface="Times New Roman" pitchFamily="18" charset="0"/>
                <a:cs typeface="Times New Roman" pitchFamily="18" charset="0"/>
              </a:rPr>
              <a:t>? 16 </a:t>
            </a:r>
            <a:r>
              <a:rPr lang="ru-RU" sz="2400" dirty="0" err="1">
                <a:latin typeface="Times New Roman" pitchFamily="18" charset="0"/>
                <a:cs typeface="Times New Roman" pitchFamily="18" charset="0"/>
              </a:rPr>
              <a:t>түстүкүчү</a:t>
            </a:r>
            <a:r>
              <a:rPr lang="ru-RU" sz="2400" dirty="0">
                <a:latin typeface="Times New Roman" pitchFamily="18" charset="0"/>
                <a:cs typeface="Times New Roman" pitchFamily="18" charset="0"/>
              </a:rPr>
              <a:t>?</a:t>
            </a:r>
          </a:p>
        </p:txBody>
      </p:sp>
      <p:sp>
        <p:nvSpPr>
          <p:cNvPr id="4" name="Прямоугольник 3"/>
          <p:cNvSpPr/>
          <p:nvPr/>
        </p:nvSpPr>
        <p:spPr>
          <a:xfrm>
            <a:off x="1270424" y="541441"/>
            <a:ext cx="6363345" cy="523220"/>
          </a:xfrm>
          <a:prstGeom prst="rect">
            <a:avLst/>
          </a:prstGeom>
        </p:spPr>
        <p:txBody>
          <a:bodyPr wrap="none">
            <a:spAutoFit/>
          </a:bodyPr>
          <a:lstStyle/>
          <a:p>
            <a:r>
              <a:rPr lang="ru-RU" sz="2800" dirty="0">
                <a:latin typeface="Times New Roman" pitchFamily="18" charset="0"/>
                <a:cs typeface="Times New Roman" pitchFamily="18" charset="0"/>
              </a:rPr>
              <a:t>СУРООЛОР ЖАНА ТАПШЫРМАЛАР</a:t>
            </a:r>
            <a:r>
              <a:rPr lang="ru-RU"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728949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908720"/>
            <a:ext cx="6817315" cy="646331"/>
          </a:xfrm>
          <a:prstGeom prst="rect">
            <a:avLst/>
          </a:prstGeom>
        </p:spPr>
        <p:txBody>
          <a:bodyPr wrap="none">
            <a:spAutoFit/>
          </a:bodyPr>
          <a:lstStyle/>
          <a:p>
            <a:r>
              <a:rPr lang="ru-RU" sz="3600" dirty="0" err="1">
                <a:latin typeface="Times New Roman" pitchFamily="18" charset="0"/>
                <a:cs typeface="Times New Roman" pitchFamily="18" charset="0"/>
              </a:rPr>
              <a:t>Көӊүл</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бурганыӊарга</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чо</a:t>
            </a:r>
            <a:r>
              <a:rPr lang="ru-RU" sz="3600" dirty="0">
                <a:latin typeface="Times New Roman" pitchFamily="18" charset="0"/>
                <a:cs typeface="Times New Roman" pitchFamily="18" charset="0"/>
              </a:rPr>
              <a:t>ӊ </a:t>
            </a:r>
            <a:r>
              <a:rPr lang="ru-RU" sz="3600" dirty="0" err="1">
                <a:latin typeface="Times New Roman" pitchFamily="18" charset="0"/>
                <a:cs typeface="Times New Roman" pitchFamily="18" charset="0"/>
              </a:rPr>
              <a:t>рахмат</a:t>
            </a:r>
            <a:r>
              <a:rPr lang="ru-RU" sz="3600" dirty="0">
                <a:latin typeface="Times New Roman" pitchFamily="18" charset="0"/>
                <a:cs typeface="Times New Roman" pitchFamily="18" charset="0"/>
              </a:rPr>
              <a:t>! </a:t>
            </a:r>
          </a:p>
        </p:txBody>
      </p:sp>
      <p:sp>
        <p:nvSpPr>
          <p:cNvPr id="3" name="AutoShape 2" descr="Тупой смайлик эмодзи, улыбка PNG | Hot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9" name="Picture 5" descr="Создать комикс мем &quot;смайл улыбка, смайлики картинки, смайл класс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1545" y="2708920"/>
            <a:ext cx="3654404"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86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04664"/>
            <a:ext cx="7848872" cy="2800767"/>
          </a:xfrm>
          <a:prstGeom prst="rect">
            <a:avLst/>
          </a:prstGeom>
        </p:spPr>
        <p:txBody>
          <a:bodyPr wrap="square">
            <a:spAutoFit/>
          </a:bodyPr>
          <a:lstStyle/>
          <a:p>
            <a:r>
              <a:rPr lang="ru-RU" sz="3200" b="1" dirty="0" err="1">
                <a:latin typeface="Times New Roman" panose="02020603050405020304" pitchFamily="18" charset="0"/>
                <a:cs typeface="Times New Roman" panose="02020603050405020304" pitchFamily="18" charset="0"/>
              </a:rPr>
              <a:t>Бүгүн</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сабакта</a:t>
            </a:r>
            <a:r>
              <a:rPr lang="ru-RU" sz="3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3200" b="1" dirty="0">
              <a:latin typeface="Times New Roman" panose="02020603050405020304" pitchFamily="18" charset="0"/>
              <a:cs typeface="Times New Roman" panose="02020603050405020304" pitchFamily="18" charset="0"/>
            </a:endParaRPr>
          </a:p>
          <a:p>
            <a:pPr marL="342900" lvl="0" indent="-342900" algn="just">
              <a:buFont typeface="Arial" pitchFamily="34" charset="0"/>
              <a:buChar char="•"/>
            </a:pPr>
            <a:endParaRPr lang="ky-KG" sz="2400" dirty="0">
              <a:latin typeface="Times New Roman" pitchFamily="18" charset="0"/>
              <a:cs typeface="Times New Roman" pitchFamily="18" charset="0"/>
            </a:endParaRPr>
          </a:p>
          <a:p>
            <a:pPr marL="342900" lvl="0" indent="-342900" algn="just">
              <a:buFont typeface="Arial" pitchFamily="34" charset="0"/>
              <a:buChar char="•"/>
            </a:pPr>
            <a:r>
              <a:rPr lang="ky-KG" sz="2400" dirty="0">
                <a:latin typeface="Times New Roman" pitchFamily="18" charset="0"/>
                <a:cs typeface="Times New Roman" pitchFamily="18" charset="0"/>
              </a:rPr>
              <a:t>Графикалык маалыматтын коддолушун , компьютердик графика анын түрлөрүн үйрөнөбүз;</a:t>
            </a:r>
            <a:endParaRPr lang="ru-RU" sz="2400" dirty="0">
              <a:latin typeface="Times New Roman" pitchFamily="18" charset="0"/>
              <a:cs typeface="Times New Roman" pitchFamily="18" charset="0"/>
            </a:endParaRPr>
          </a:p>
          <a:p>
            <a:pPr marL="342900" lvl="0" indent="-342900" algn="just">
              <a:buFont typeface="Arial" pitchFamily="34" charset="0"/>
              <a:buChar char="•"/>
            </a:pPr>
            <a:r>
              <a:rPr lang="ky-KG" sz="2400" dirty="0">
                <a:latin typeface="Times New Roman" pitchFamily="18" charset="0"/>
                <a:cs typeface="Times New Roman" pitchFamily="18" charset="0"/>
              </a:rPr>
              <a:t>Компьютердик графика жөнүндө маалымат алышабыз жана аларга туура  мамиле жасоону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практикада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колдонууну</a:t>
            </a:r>
            <a:r>
              <a:rPr lang="ru-RU" sz="2400" dirty="0">
                <a:latin typeface="Times New Roman" pitchFamily="18" charset="0"/>
                <a:cs typeface="Times New Roman" pitchFamily="18" charset="0"/>
              </a:rPr>
              <a:t> </a:t>
            </a:r>
            <a:r>
              <a:rPr lang="ky-KG" sz="2400" dirty="0">
                <a:latin typeface="Times New Roman" pitchFamily="18" charset="0"/>
                <a:cs typeface="Times New Roman" pitchFamily="18" charset="0"/>
              </a:rPr>
              <a:t> үйрөнөбүз;</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6480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a:extLst>
              <a:ext uri="{FF2B5EF4-FFF2-40B4-BE49-F238E27FC236}">
                <a16:creationId xmlns:a16="http://schemas.microsoft.com/office/drawing/2014/main" id="{B4647C21-F75B-4C9A-9BAE-5257ED078D19}"/>
              </a:ext>
            </a:extLst>
          </p:cNvPr>
          <p:cNvSpPr/>
          <p:nvPr/>
        </p:nvSpPr>
        <p:spPr>
          <a:xfrm>
            <a:off x="1223628" y="75543"/>
            <a:ext cx="66967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800" b="1" dirty="0">
                <a:effectLst>
                  <a:outerShdw blurRad="38100" dist="38100" dir="2700000" algn="tl">
                    <a:srgbClr val="000000">
                      <a:alpha val="43137"/>
                    </a:srgbClr>
                  </a:outerShdw>
                </a:effectLst>
                <a:latin typeface="Times New Roman" pitchFamily="18" charset="0"/>
                <a:cs typeface="Times New Roman" pitchFamily="18" charset="0"/>
              </a:rPr>
              <a:t>Компьютердик графика</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рямоугольник 2">
            <a:extLst>
              <a:ext uri="{FF2B5EF4-FFF2-40B4-BE49-F238E27FC236}">
                <a16:creationId xmlns:a16="http://schemas.microsoft.com/office/drawing/2014/main" id="{C312183E-E207-48BC-BD53-B2A3D13114A6}"/>
              </a:ext>
            </a:extLst>
          </p:cNvPr>
          <p:cNvSpPr/>
          <p:nvPr/>
        </p:nvSpPr>
        <p:spPr>
          <a:xfrm>
            <a:off x="2483768" y="836712"/>
            <a:ext cx="3672408" cy="50405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400" b="1" dirty="0">
                <a:solidFill>
                  <a:schemeClr val="tx1"/>
                </a:solidFill>
                <a:latin typeface="Times New Roman" pitchFamily="18" charset="0"/>
                <a:cs typeface="Times New Roman" pitchFamily="18" charset="0"/>
              </a:rPr>
              <a:t>Сактоо формасы</a:t>
            </a:r>
            <a:endParaRPr lang="ru-RU" sz="2400" b="1" dirty="0">
              <a:solidFill>
                <a:schemeClr val="tx1"/>
              </a:solidFill>
            </a:endParaRPr>
          </a:p>
        </p:txBody>
      </p:sp>
      <p:sp>
        <p:nvSpPr>
          <p:cNvPr id="4" name="Прямоугольник: скругленные углы 3">
            <a:extLst>
              <a:ext uri="{FF2B5EF4-FFF2-40B4-BE49-F238E27FC236}">
                <a16:creationId xmlns:a16="http://schemas.microsoft.com/office/drawing/2014/main" id="{E9420E20-6915-4D17-8467-A7255832A8E6}"/>
              </a:ext>
            </a:extLst>
          </p:cNvPr>
          <p:cNvSpPr/>
          <p:nvPr/>
        </p:nvSpPr>
        <p:spPr>
          <a:xfrm>
            <a:off x="1223628" y="2460268"/>
            <a:ext cx="2628292" cy="64807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400" b="1" dirty="0">
                <a:solidFill>
                  <a:schemeClr val="tx1"/>
                </a:solidFill>
                <a:latin typeface="Times New Roman" pitchFamily="18" charset="0"/>
                <a:cs typeface="Times New Roman" pitchFamily="18" charset="0"/>
              </a:rPr>
              <a:t>Аналогдук</a:t>
            </a:r>
            <a:endParaRPr lang="ru-RU" sz="2400" dirty="0">
              <a:solidFill>
                <a:schemeClr val="tx1"/>
              </a:solidFill>
            </a:endParaRPr>
          </a:p>
        </p:txBody>
      </p:sp>
      <p:sp>
        <p:nvSpPr>
          <p:cNvPr id="5" name="Прямоугольник: скругленные углы 4">
            <a:extLst>
              <a:ext uri="{FF2B5EF4-FFF2-40B4-BE49-F238E27FC236}">
                <a16:creationId xmlns:a16="http://schemas.microsoft.com/office/drawing/2014/main" id="{6667769D-721B-4534-906A-47158135E70A}"/>
              </a:ext>
            </a:extLst>
          </p:cNvPr>
          <p:cNvSpPr/>
          <p:nvPr/>
        </p:nvSpPr>
        <p:spPr>
          <a:xfrm>
            <a:off x="4638962" y="2476430"/>
            <a:ext cx="2376264" cy="64807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400" b="1" dirty="0">
                <a:solidFill>
                  <a:schemeClr val="tx1"/>
                </a:solidFill>
                <a:latin typeface="Times New Roman" pitchFamily="18" charset="0"/>
                <a:cs typeface="Times New Roman" pitchFamily="18" charset="0"/>
              </a:rPr>
              <a:t>Санариптик</a:t>
            </a:r>
            <a:endParaRPr lang="ru-RU" sz="2400" dirty="0">
              <a:solidFill>
                <a:schemeClr val="tx1"/>
              </a:solidFill>
            </a:endParaRPr>
          </a:p>
        </p:txBody>
      </p:sp>
      <p:sp>
        <p:nvSpPr>
          <p:cNvPr id="10" name="Стрелка: вправо 9">
            <a:extLst>
              <a:ext uri="{FF2B5EF4-FFF2-40B4-BE49-F238E27FC236}">
                <a16:creationId xmlns:a16="http://schemas.microsoft.com/office/drawing/2014/main" id="{5955F98C-E82A-42A4-A253-DF365A9E1839}"/>
              </a:ext>
            </a:extLst>
          </p:cNvPr>
          <p:cNvSpPr/>
          <p:nvPr/>
        </p:nvSpPr>
        <p:spPr>
          <a:xfrm rot="4766381">
            <a:off x="5287034" y="1665842"/>
            <a:ext cx="108012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a:extLst>
              <a:ext uri="{FF2B5EF4-FFF2-40B4-BE49-F238E27FC236}">
                <a16:creationId xmlns:a16="http://schemas.microsoft.com/office/drawing/2014/main" id="{C47DB9AA-70C2-45FE-B8D2-68A4417AC12D}"/>
              </a:ext>
            </a:extLst>
          </p:cNvPr>
          <p:cNvSpPr/>
          <p:nvPr/>
        </p:nvSpPr>
        <p:spPr>
          <a:xfrm rot="1232391">
            <a:off x="2963816" y="1354172"/>
            <a:ext cx="450412" cy="1176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a:extLst>
              <a:ext uri="{FF2B5EF4-FFF2-40B4-BE49-F238E27FC236}">
                <a16:creationId xmlns:a16="http://schemas.microsoft.com/office/drawing/2014/main" id="{33D24BCD-C52B-4785-854A-A4256E4F19BB}"/>
              </a:ext>
            </a:extLst>
          </p:cNvPr>
          <p:cNvSpPr/>
          <p:nvPr/>
        </p:nvSpPr>
        <p:spPr>
          <a:xfrm>
            <a:off x="683568" y="3995366"/>
            <a:ext cx="7776864" cy="1569660"/>
          </a:xfrm>
          <a:prstGeom prst="rect">
            <a:avLst/>
          </a:prstGeom>
        </p:spPr>
        <p:txBody>
          <a:bodyPr wrap="square">
            <a:spAutoFit/>
          </a:bodyPr>
          <a:lstStyle/>
          <a:p>
            <a:pPr algn="just"/>
            <a:r>
              <a:rPr lang="uz-Cyrl-UZ" sz="2400" b="1" dirty="0">
                <a:latin typeface="Times New Roman" pitchFamily="18" charset="0"/>
                <a:cs typeface="Times New Roman" pitchFamily="18" charset="0"/>
              </a:rPr>
              <a:t>Компьютердик графика</a:t>
            </a:r>
            <a:r>
              <a:rPr lang="uz-Cyrl-UZ" sz="2400" dirty="0">
                <a:latin typeface="Times New Roman" pitchFamily="18" charset="0"/>
                <a:cs typeface="Times New Roman" pitchFamily="18" charset="0"/>
              </a:rPr>
              <a:t>– бул информатиканын бир бөлүмү, ал эсептөө техникасынын жардамы менен графикалык маалыматты алуу, түзүү жана иштетүү ыкмаларын окутат.</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87744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Виды компьютерной графики">
            <a:extLst>
              <a:ext uri="{FF2B5EF4-FFF2-40B4-BE49-F238E27FC236}">
                <a16:creationId xmlns:a16="http://schemas.microsoft.com/office/drawing/2014/main" id="{BC972FAC-9A8C-42E7-9F60-95366C00C9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327" t="29831" r="69104" b="38918"/>
          <a:stretch/>
        </p:blipFill>
        <p:spPr bwMode="auto">
          <a:xfrm>
            <a:off x="489254" y="2333934"/>
            <a:ext cx="2164934" cy="25057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Виды компьютерной графики">
            <a:extLst>
              <a:ext uri="{FF2B5EF4-FFF2-40B4-BE49-F238E27FC236}">
                <a16:creationId xmlns:a16="http://schemas.microsoft.com/office/drawing/2014/main" id="{C2839EC5-C9E3-4C40-98E6-C999C111F1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120" t="27157" r="36826" b="39374"/>
          <a:stretch/>
        </p:blipFill>
        <p:spPr bwMode="auto">
          <a:xfrm>
            <a:off x="3155829" y="2301111"/>
            <a:ext cx="2378564" cy="24598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Виды компьютерной графики">
            <a:extLst>
              <a:ext uri="{FF2B5EF4-FFF2-40B4-BE49-F238E27FC236}">
                <a16:creationId xmlns:a16="http://schemas.microsoft.com/office/drawing/2014/main" id="{6B853C88-BF6B-4082-ACA4-30144859D8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289" t="28344" r="5703" b="38188"/>
          <a:stretch/>
        </p:blipFill>
        <p:spPr bwMode="auto">
          <a:xfrm>
            <a:off x="6276182" y="2446716"/>
            <a:ext cx="2378564" cy="235414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скругленные углы 3">
            <a:extLst>
              <a:ext uri="{FF2B5EF4-FFF2-40B4-BE49-F238E27FC236}">
                <a16:creationId xmlns:a16="http://schemas.microsoft.com/office/drawing/2014/main" id="{65046633-566B-44F4-BBB0-0F72594341DC}"/>
              </a:ext>
            </a:extLst>
          </p:cNvPr>
          <p:cNvSpPr/>
          <p:nvPr/>
        </p:nvSpPr>
        <p:spPr>
          <a:xfrm>
            <a:off x="1187624" y="120011"/>
            <a:ext cx="6768752" cy="10081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400" b="1" dirty="0">
                <a:solidFill>
                  <a:schemeClr val="tx1"/>
                </a:solidFill>
                <a:latin typeface="Times New Roman" pitchFamily="18" charset="0"/>
                <a:cs typeface="Times New Roman" pitchFamily="18" charset="0"/>
              </a:rPr>
              <a:t>Түзүү ыкмасы боюнча графикалык сүрөттөлүштөр</a:t>
            </a:r>
            <a:endParaRPr lang="ru-RU" sz="2400" b="1" dirty="0">
              <a:solidFill>
                <a:schemeClr val="tx1"/>
              </a:solidFill>
            </a:endParaRPr>
          </a:p>
        </p:txBody>
      </p:sp>
      <p:sp>
        <p:nvSpPr>
          <p:cNvPr id="6" name="Прямоугольник: скругленные углы 5">
            <a:extLst>
              <a:ext uri="{FF2B5EF4-FFF2-40B4-BE49-F238E27FC236}">
                <a16:creationId xmlns:a16="http://schemas.microsoft.com/office/drawing/2014/main" id="{561DEFEC-BBED-4F78-AF08-917FE55CD2DA}"/>
              </a:ext>
            </a:extLst>
          </p:cNvPr>
          <p:cNvSpPr/>
          <p:nvPr/>
        </p:nvSpPr>
        <p:spPr>
          <a:xfrm>
            <a:off x="382391" y="1844824"/>
            <a:ext cx="2330545" cy="10081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400" b="1" dirty="0">
                <a:solidFill>
                  <a:schemeClr val="tx1"/>
                </a:solidFill>
                <a:latin typeface="Times New Roman" pitchFamily="18" charset="0"/>
                <a:cs typeface="Times New Roman" pitchFamily="18" charset="0"/>
              </a:rPr>
              <a:t>Растрдык</a:t>
            </a:r>
            <a:endParaRPr lang="ru-RU" sz="2400" dirty="0">
              <a:solidFill>
                <a:schemeClr val="tx1"/>
              </a:solidFill>
            </a:endParaRPr>
          </a:p>
        </p:txBody>
      </p:sp>
      <p:sp>
        <p:nvSpPr>
          <p:cNvPr id="11" name="Прямоугольник: скругленные углы 10">
            <a:extLst>
              <a:ext uri="{FF2B5EF4-FFF2-40B4-BE49-F238E27FC236}">
                <a16:creationId xmlns:a16="http://schemas.microsoft.com/office/drawing/2014/main" id="{494CFC7C-D1F9-48F2-9EC1-7E36CBBAC316}"/>
              </a:ext>
            </a:extLst>
          </p:cNvPr>
          <p:cNvSpPr/>
          <p:nvPr/>
        </p:nvSpPr>
        <p:spPr>
          <a:xfrm>
            <a:off x="3203848" y="1844824"/>
            <a:ext cx="2330545" cy="10081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400" b="1" dirty="0">
                <a:solidFill>
                  <a:schemeClr val="tx1"/>
                </a:solidFill>
                <a:latin typeface="Times New Roman" pitchFamily="18" charset="0"/>
                <a:cs typeface="Times New Roman" pitchFamily="18" charset="0"/>
              </a:rPr>
              <a:t>Вектордук</a:t>
            </a:r>
            <a:endParaRPr lang="ru-RU" sz="2400" dirty="0">
              <a:solidFill>
                <a:schemeClr val="tx1"/>
              </a:solidFill>
            </a:endParaRPr>
          </a:p>
        </p:txBody>
      </p:sp>
      <p:sp>
        <p:nvSpPr>
          <p:cNvPr id="12" name="Прямоугольник: скругленные углы 11">
            <a:extLst>
              <a:ext uri="{FF2B5EF4-FFF2-40B4-BE49-F238E27FC236}">
                <a16:creationId xmlns:a16="http://schemas.microsoft.com/office/drawing/2014/main" id="{9C64D447-B6B5-4204-BD09-286D28B987D3}"/>
              </a:ext>
            </a:extLst>
          </p:cNvPr>
          <p:cNvSpPr/>
          <p:nvPr/>
        </p:nvSpPr>
        <p:spPr>
          <a:xfrm>
            <a:off x="6300192" y="1844824"/>
            <a:ext cx="2330545" cy="10081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2400" b="1" dirty="0">
                <a:solidFill>
                  <a:schemeClr val="tx1"/>
                </a:solidFill>
                <a:latin typeface="Times New Roman" pitchFamily="18" charset="0"/>
                <a:cs typeface="Times New Roman" pitchFamily="18" charset="0"/>
              </a:rPr>
              <a:t>Фракталдык</a:t>
            </a:r>
            <a:endParaRPr lang="ru-RU" sz="2400" dirty="0">
              <a:solidFill>
                <a:schemeClr val="tx1"/>
              </a:solidFill>
            </a:endParaRPr>
          </a:p>
        </p:txBody>
      </p:sp>
      <p:sp>
        <p:nvSpPr>
          <p:cNvPr id="7" name="Стрелка: вниз 6">
            <a:extLst>
              <a:ext uri="{FF2B5EF4-FFF2-40B4-BE49-F238E27FC236}">
                <a16:creationId xmlns:a16="http://schemas.microsoft.com/office/drawing/2014/main" id="{49879666-4EC8-4CC1-BEBC-7496DE4A6F0A}"/>
              </a:ext>
            </a:extLst>
          </p:cNvPr>
          <p:cNvSpPr/>
          <p:nvPr/>
        </p:nvSpPr>
        <p:spPr>
          <a:xfrm rot="1850295">
            <a:off x="1564304" y="1208425"/>
            <a:ext cx="432048" cy="7129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a:extLst>
              <a:ext uri="{FF2B5EF4-FFF2-40B4-BE49-F238E27FC236}">
                <a16:creationId xmlns:a16="http://schemas.microsoft.com/office/drawing/2014/main" id="{3796B525-25E8-4D6F-BF2B-2E60BBC20025}"/>
              </a:ext>
            </a:extLst>
          </p:cNvPr>
          <p:cNvSpPr/>
          <p:nvPr/>
        </p:nvSpPr>
        <p:spPr>
          <a:xfrm>
            <a:off x="4139952" y="1128123"/>
            <a:ext cx="432048" cy="7167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a:extLst>
              <a:ext uri="{FF2B5EF4-FFF2-40B4-BE49-F238E27FC236}">
                <a16:creationId xmlns:a16="http://schemas.microsoft.com/office/drawing/2014/main" id="{5E672DA7-70DE-4380-B02F-C17FC27F8D11}"/>
              </a:ext>
            </a:extLst>
          </p:cNvPr>
          <p:cNvSpPr/>
          <p:nvPr/>
        </p:nvSpPr>
        <p:spPr>
          <a:xfrm rot="19879545">
            <a:off x="6876256" y="1148090"/>
            <a:ext cx="432048" cy="69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a16="http://schemas.microsoft.com/office/drawing/2014/main" id="{878BE38E-5E18-430E-BA3A-37C72EB06703}"/>
              </a:ext>
            </a:extLst>
          </p:cNvPr>
          <p:cNvSpPr txBox="1"/>
          <p:nvPr/>
        </p:nvSpPr>
        <p:spPr>
          <a:xfrm>
            <a:off x="2867819" y="4839655"/>
            <a:ext cx="5181224" cy="523220"/>
          </a:xfrm>
          <a:prstGeom prst="rect">
            <a:avLst/>
          </a:prstGeom>
          <a:noFill/>
        </p:spPr>
        <p:txBody>
          <a:bodyPr wrap="square" rtlCol="0">
            <a:spAutoFit/>
          </a:bodyPr>
          <a:lstStyle/>
          <a:p>
            <a:r>
              <a:rPr lang="ru-RU" sz="2800" dirty="0" err="1">
                <a:latin typeface="Times New Roman" panose="02020603050405020304" pitchFamily="18" charset="0"/>
                <a:cs typeface="Times New Roman" panose="02020603050405020304" pitchFamily="18" charset="0"/>
              </a:rPr>
              <a:t>Эң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кичине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элементи</a:t>
            </a:r>
            <a:r>
              <a:rPr lang="ru-RU" sz="2800" dirty="0">
                <a:latin typeface="Times New Roman" panose="02020603050405020304" pitchFamily="18" charset="0"/>
                <a:cs typeface="Times New Roman" panose="02020603050405020304" pitchFamily="18" charset="0"/>
              </a:rPr>
              <a:t> </a:t>
            </a:r>
          </a:p>
        </p:txBody>
      </p:sp>
      <p:sp>
        <p:nvSpPr>
          <p:cNvPr id="13" name="TextBox 12">
            <a:extLst>
              <a:ext uri="{FF2B5EF4-FFF2-40B4-BE49-F238E27FC236}">
                <a16:creationId xmlns:a16="http://schemas.microsoft.com/office/drawing/2014/main" id="{19D7023D-473A-4751-86EE-FD703BD4CE47}"/>
              </a:ext>
            </a:extLst>
          </p:cNvPr>
          <p:cNvSpPr txBox="1"/>
          <p:nvPr/>
        </p:nvSpPr>
        <p:spPr>
          <a:xfrm>
            <a:off x="611560" y="5949280"/>
            <a:ext cx="2256259" cy="461665"/>
          </a:xfrm>
          <a:prstGeom prst="rect">
            <a:avLst/>
          </a:prstGeom>
          <a:noFill/>
        </p:spPr>
        <p:txBody>
          <a:bodyPr wrap="square" rtlCol="0">
            <a:spAutoFit/>
          </a:bodyPr>
          <a:lstStyle/>
          <a:p>
            <a:r>
              <a:rPr lang="ru-RU" sz="2400" dirty="0" err="1">
                <a:latin typeface="Times New Roman" panose="02020603050405020304" pitchFamily="18" charset="0"/>
                <a:cs typeface="Times New Roman" panose="02020603050405020304" pitchFamily="18" charset="0"/>
              </a:rPr>
              <a:t>чекит</a:t>
            </a:r>
            <a:endParaRPr lang="ru-RU" sz="2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9049439C-9A31-4F13-89E2-8D43DEF560FF}"/>
              </a:ext>
            </a:extLst>
          </p:cNvPr>
          <p:cNvSpPr txBox="1"/>
          <p:nvPr/>
        </p:nvSpPr>
        <p:spPr>
          <a:xfrm>
            <a:off x="3358911" y="5951265"/>
            <a:ext cx="2664296" cy="461665"/>
          </a:xfrm>
          <a:prstGeom prst="rect">
            <a:avLst/>
          </a:prstGeom>
          <a:noFill/>
        </p:spPr>
        <p:txBody>
          <a:bodyPr wrap="square" rtlCol="0">
            <a:spAutoFit/>
          </a:bodyPr>
          <a:lstStyle/>
          <a:p>
            <a:r>
              <a:rPr lang="ru-RU" sz="2400" dirty="0" err="1">
                <a:latin typeface="Times New Roman" panose="02020603050405020304" pitchFamily="18" charset="0"/>
                <a:cs typeface="Times New Roman" panose="02020603050405020304" pitchFamily="18" charset="0"/>
              </a:rPr>
              <a:t>сызык</a:t>
            </a:r>
            <a:endParaRPr lang="ru-RU" sz="24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366E0556-034F-412E-B0B5-1ABA1CEDD06F}"/>
              </a:ext>
            </a:extLst>
          </p:cNvPr>
          <p:cNvSpPr txBox="1"/>
          <p:nvPr/>
        </p:nvSpPr>
        <p:spPr>
          <a:xfrm>
            <a:off x="6591796" y="5977419"/>
            <a:ext cx="2378564" cy="461665"/>
          </a:xfrm>
          <a:prstGeom prst="rect">
            <a:avLst/>
          </a:prstGeom>
          <a:noFill/>
        </p:spPr>
        <p:txBody>
          <a:bodyPr wrap="square" rtlCol="0">
            <a:spAutoFit/>
          </a:bodyPr>
          <a:lstStyle/>
          <a:p>
            <a:r>
              <a:rPr lang="ru-RU" sz="2400" dirty="0" err="1">
                <a:latin typeface="Times New Roman" panose="02020603050405020304" pitchFamily="18" charset="0"/>
                <a:cs typeface="Times New Roman" panose="02020603050405020304" pitchFamily="18" charset="0"/>
              </a:rPr>
              <a:t>үч</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бурчтук</a:t>
            </a:r>
            <a:endParaRPr lang="ru-RU" sz="2400" dirty="0">
              <a:latin typeface="Times New Roman" panose="02020603050405020304" pitchFamily="18" charset="0"/>
              <a:cs typeface="Times New Roman" panose="02020603050405020304" pitchFamily="18" charset="0"/>
            </a:endParaRPr>
          </a:p>
        </p:txBody>
      </p:sp>
      <p:cxnSp>
        <p:nvCxnSpPr>
          <p:cNvPr id="17" name="Прямая со стрелкой 16">
            <a:extLst>
              <a:ext uri="{FF2B5EF4-FFF2-40B4-BE49-F238E27FC236}">
                <a16:creationId xmlns:a16="http://schemas.microsoft.com/office/drawing/2014/main" id="{62CA03A2-6372-499A-9496-FC47E0B2A7A4}"/>
              </a:ext>
            </a:extLst>
          </p:cNvPr>
          <p:cNvCxnSpPr>
            <a:stCxn id="1026" idx="2"/>
          </p:cNvCxnSpPr>
          <p:nvPr/>
        </p:nvCxnSpPr>
        <p:spPr>
          <a:xfrm flipH="1">
            <a:off x="1187624" y="4839655"/>
            <a:ext cx="384097" cy="1151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79A3A8A7-A481-47CF-88B6-3FD10B6EA24C}"/>
              </a:ext>
            </a:extLst>
          </p:cNvPr>
          <p:cNvCxnSpPr/>
          <p:nvPr/>
        </p:nvCxnSpPr>
        <p:spPr>
          <a:xfrm flipH="1">
            <a:off x="3923928" y="4760983"/>
            <a:ext cx="216024" cy="1216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A826FB82-21F0-4393-BBD1-F89307F6B54D}"/>
              </a:ext>
            </a:extLst>
          </p:cNvPr>
          <p:cNvCxnSpPr/>
          <p:nvPr/>
        </p:nvCxnSpPr>
        <p:spPr>
          <a:xfrm flipH="1">
            <a:off x="7236296" y="4800857"/>
            <a:ext cx="212672" cy="1255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843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655650"/>
            <a:ext cx="8208912" cy="1938992"/>
          </a:xfrm>
          <a:prstGeom prst="rect">
            <a:avLst/>
          </a:prstGeom>
        </p:spPr>
        <p:txBody>
          <a:bodyPr wrap="square">
            <a:spAutoFit/>
          </a:bodyPr>
          <a:lstStyle/>
          <a:p>
            <a:pPr algn="just"/>
            <a:r>
              <a:rPr lang="uz-Cyrl-UZ" sz="2000" b="1" dirty="0">
                <a:latin typeface="Times New Roman" pitchFamily="18" charset="0"/>
                <a:cs typeface="Times New Roman" pitchFamily="18" charset="0"/>
              </a:rPr>
              <a:t>Вектордук</a:t>
            </a:r>
            <a:r>
              <a:rPr lang="uz-Cyrl-UZ" sz="2000" dirty="0">
                <a:latin typeface="Times New Roman" pitchFamily="18" charset="0"/>
                <a:cs typeface="Times New Roman" pitchFamily="18" charset="0"/>
              </a:rPr>
              <a:t>– бул параметрлери сан түрүндө, мисалы: өлчөмдөрү, чокуларынын координаталары, жантаюу бурчу, контурдун жана боёктун түсү сакталган жөнөкөй геометриялык фигуралардын топтому түрүндө коддолгон сүрөттөлүштөр. </a:t>
            </a:r>
            <a:r>
              <a:rPr lang="uz-Cyrl-UZ" sz="2000" u="sng" dirty="0">
                <a:latin typeface="Times New Roman" pitchFamily="18" charset="0"/>
                <a:cs typeface="Times New Roman" pitchFamily="18" charset="0"/>
              </a:rPr>
              <a:t>Вектордук графиканын артыкчылыктары:</a:t>
            </a:r>
            <a:r>
              <a:rPr lang="uz-Cyrl-UZ" sz="2000" dirty="0">
                <a:latin typeface="Times New Roman" pitchFamily="18" charset="0"/>
                <a:cs typeface="Times New Roman" pitchFamily="18" charset="0"/>
              </a:rPr>
              <a:t> сапатын жоготпостон масштабдоо мүмкүнчүлүгү, салыштырмалуу өтө чоң эмес маалыматтык көлөм. </a:t>
            </a:r>
            <a:endParaRPr lang="ru-RU" sz="2000" dirty="0">
              <a:latin typeface="Times New Roman" pitchFamily="18" charset="0"/>
              <a:cs typeface="Times New Roman" pitchFamily="18" charset="0"/>
            </a:endParaRPr>
          </a:p>
        </p:txBody>
      </p:sp>
      <p:sp>
        <p:nvSpPr>
          <p:cNvPr id="4" name="Прямоугольник 3"/>
          <p:cNvSpPr/>
          <p:nvPr/>
        </p:nvSpPr>
        <p:spPr>
          <a:xfrm>
            <a:off x="446551" y="2936403"/>
            <a:ext cx="8208912" cy="1323439"/>
          </a:xfrm>
          <a:prstGeom prst="rect">
            <a:avLst/>
          </a:prstGeom>
        </p:spPr>
        <p:txBody>
          <a:bodyPr wrap="square">
            <a:spAutoFit/>
          </a:bodyPr>
          <a:lstStyle/>
          <a:p>
            <a:pPr algn="just"/>
            <a:r>
              <a:rPr lang="uz-Cyrl-UZ" sz="2000" b="1" dirty="0">
                <a:latin typeface="Times New Roman" pitchFamily="18" charset="0"/>
                <a:cs typeface="Times New Roman" pitchFamily="18" charset="0"/>
              </a:rPr>
              <a:t>Фракталдык</a:t>
            </a:r>
            <a:r>
              <a:rPr lang="uz-Cyrl-UZ" sz="2000" dirty="0">
                <a:latin typeface="Times New Roman" pitchFamily="18" charset="0"/>
                <a:cs typeface="Times New Roman" pitchFamily="18" charset="0"/>
              </a:rPr>
              <a:t>– компьютердин эсинде сакталган формула боюнча түзүлгөн сүрөттөлүштөр. </a:t>
            </a:r>
            <a:r>
              <a:rPr lang="uz-Cyrl-UZ" sz="2000" u="sng" dirty="0">
                <a:latin typeface="Times New Roman" pitchFamily="18" charset="0"/>
                <a:cs typeface="Times New Roman" pitchFamily="18" charset="0"/>
              </a:rPr>
              <a:t>Фракталдык графиканын артыкчылыгы: </a:t>
            </a:r>
            <a:r>
              <a:rPr lang="uz-Cyrl-UZ" sz="2000" dirty="0">
                <a:latin typeface="Times New Roman" pitchFamily="18" charset="0"/>
                <a:cs typeface="Times New Roman" pitchFamily="18" charset="0"/>
              </a:rPr>
              <a:t>түзүү жөнөкөйлүгү, чексиз масштабдоо мүмкүнчүлүгү – сүрөттүн татаалдыгын көбөйтүү практика жүзүндө файлдын көлөмүнө таасирин тийгизбейт.</a:t>
            </a:r>
            <a:endParaRPr lang="ru-RU" sz="2000" dirty="0">
              <a:latin typeface="Times New Roman" pitchFamily="18" charset="0"/>
              <a:cs typeface="Times New Roman" pitchFamily="18" charset="0"/>
            </a:endParaRPr>
          </a:p>
        </p:txBody>
      </p:sp>
      <p:sp>
        <p:nvSpPr>
          <p:cNvPr id="5" name="Прямоугольник 4"/>
          <p:cNvSpPr/>
          <p:nvPr/>
        </p:nvSpPr>
        <p:spPr>
          <a:xfrm>
            <a:off x="467544" y="4619079"/>
            <a:ext cx="8237552" cy="1323439"/>
          </a:xfrm>
          <a:prstGeom prst="rect">
            <a:avLst/>
          </a:prstGeom>
        </p:spPr>
        <p:txBody>
          <a:bodyPr wrap="square">
            <a:spAutoFit/>
          </a:bodyPr>
          <a:lstStyle/>
          <a:p>
            <a:pPr algn="just"/>
            <a:r>
              <a:rPr lang="uz-Cyrl-UZ" sz="2000" b="1" dirty="0">
                <a:latin typeface="Times New Roman" pitchFamily="18" charset="0"/>
                <a:cs typeface="Times New Roman" pitchFamily="18" charset="0"/>
              </a:rPr>
              <a:t>Растрдык</a:t>
            </a:r>
            <a:r>
              <a:rPr lang="uz-Cyrl-UZ" sz="2000" dirty="0">
                <a:latin typeface="Times New Roman" pitchFamily="18" charset="0"/>
                <a:cs typeface="Times New Roman" pitchFamily="18" charset="0"/>
              </a:rPr>
              <a:t>– ар бири өзүнүн координатасына жана түсүнүн кодуна ээ болгон пикселдердин көптүгүнөн түзүлгөн сүрөттөлүш. </a:t>
            </a:r>
            <a:r>
              <a:rPr lang="uz-Cyrl-UZ" sz="2000" u="sng" dirty="0">
                <a:latin typeface="Times New Roman" pitchFamily="18" charset="0"/>
                <a:cs typeface="Times New Roman" pitchFamily="18" charset="0"/>
              </a:rPr>
              <a:t>Растрдык графиканын артыкчылыгы</a:t>
            </a:r>
            <a:r>
              <a:rPr lang="uz-Cyrl-UZ" sz="2000" dirty="0">
                <a:latin typeface="Times New Roman" pitchFamily="18" charset="0"/>
                <a:cs typeface="Times New Roman" pitchFamily="18" charset="0"/>
              </a:rPr>
              <a:t>: түстү берүү тактыгы жана сүрөттөлүштүн реалдуулукка жакындыгы.</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562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280920" cy="1323439"/>
          </a:xfrm>
          <a:prstGeom prst="rect">
            <a:avLst/>
          </a:prstGeom>
        </p:spPr>
        <p:txBody>
          <a:bodyPr wrap="square">
            <a:spAutoFit/>
          </a:bodyPr>
          <a:lstStyle/>
          <a:p>
            <a:pPr algn="just"/>
            <a:r>
              <a:rPr lang="uz-Cyrl-UZ" sz="2000" b="1" dirty="0">
                <a:latin typeface="Times New Roman" pitchFamily="18" charset="0"/>
                <a:cs typeface="Times New Roman" pitchFamily="18" charset="0"/>
              </a:rPr>
              <a:t>Дискреттөө</a:t>
            </a:r>
            <a:r>
              <a:rPr lang="uz-Cyrl-UZ" sz="2000" dirty="0">
                <a:latin typeface="Times New Roman" pitchFamily="18" charset="0"/>
                <a:cs typeface="Times New Roman" pitchFamily="18" charset="0"/>
              </a:rPr>
              <a:t>– бул графикалык маалыматты аналогдук формадан дискреттик формага өзгөртүп түзүү, башкача айтканда үзгүлтүксүз графикалык сүрөттөлүштү өзүнчө элементтерге бөлүп чыгуу.</a:t>
            </a:r>
            <a:endParaRPr lang="ru-RU" sz="2000" dirty="0">
              <a:latin typeface="Times New Roman" pitchFamily="18" charset="0"/>
              <a:cs typeface="Times New Roman" pitchFamily="18" charset="0"/>
            </a:endParaRPr>
          </a:p>
          <a:p>
            <a:r>
              <a:rPr lang="uz-Cyrl-UZ" sz="2000"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
        <p:nvSpPr>
          <p:cNvPr id="3" name="Прямоугольник 2"/>
          <p:cNvSpPr/>
          <p:nvPr/>
        </p:nvSpPr>
        <p:spPr>
          <a:xfrm>
            <a:off x="467544" y="1556792"/>
            <a:ext cx="8280920" cy="1938992"/>
          </a:xfrm>
          <a:prstGeom prst="rect">
            <a:avLst/>
          </a:prstGeom>
        </p:spPr>
        <p:txBody>
          <a:bodyPr wrap="square">
            <a:spAutoFit/>
          </a:bodyPr>
          <a:lstStyle/>
          <a:p>
            <a:pPr algn="just"/>
            <a:r>
              <a:rPr lang="uz-Cyrl-UZ" sz="2000" dirty="0">
                <a:latin typeface="Times New Roman" pitchFamily="18" charset="0"/>
                <a:cs typeface="Times New Roman" pitchFamily="18" charset="0"/>
              </a:rPr>
              <a:t>Сүрөттөлүштөр аналогдук формадан санариптик (дискреттик) формага дискреттөө жолу менен – мисалы, сканерлөө жолу менен өзгөртүлүп түзүлөт.</a:t>
            </a:r>
            <a:endParaRPr lang="ru-RU" sz="2000" dirty="0">
              <a:latin typeface="Times New Roman" pitchFamily="18" charset="0"/>
              <a:cs typeface="Times New Roman" pitchFamily="18" charset="0"/>
            </a:endParaRPr>
          </a:p>
          <a:p>
            <a:pPr algn="just"/>
            <a:endParaRPr lang="uz-Cyrl-UZ" sz="2000" dirty="0">
              <a:latin typeface="Times New Roman" pitchFamily="18" charset="0"/>
              <a:cs typeface="Times New Roman" pitchFamily="18" charset="0"/>
            </a:endParaRPr>
          </a:p>
          <a:p>
            <a:pPr algn="just"/>
            <a:r>
              <a:rPr lang="uz-Cyrl-UZ" sz="2000" dirty="0">
                <a:latin typeface="Times New Roman" pitchFamily="18" charset="0"/>
                <a:cs typeface="Times New Roman" pitchFamily="18" charset="0"/>
              </a:rPr>
              <a:t>Растрдык сүрөттөлүштөр үчүн коддоо жана түстү берүүнүн негизги үч системасын карап чыгалы: </a:t>
            </a:r>
            <a:r>
              <a:rPr lang="uz-Cyrl-UZ" sz="2000" b="1" dirty="0">
                <a:latin typeface="Times New Roman" pitchFamily="18" charset="0"/>
                <a:cs typeface="Times New Roman" pitchFamily="18" charset="0"/>
              </a:rPr>
              <a:t>HSB, RGB жана CMYK</a:t>
            </a:r>
            <a:r>
              <a:rPr lang="uz-Cyrl-UZ"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pic>
        <p:nvPicPr>
          <p:cNvPr id="5124" name="Picture 4" descr="Презентация на тему: &quot;Системы цветов в компьютерной графике ..."/>
          <p:cNvPicPr>
            <a:picLocks noChangeAspect="1" noChangeArrowheads="1"/>
          </p:cNvPicPr>
          <p:nvPr/>
        </p:nvPicPr>
        <p:blipFill rotWithShape="1">
          <a:blip r:embed="rId2">
            <a:extLst>
              <a:ext uri="{28A0092B-C50C-407E-A947-70E740481C1C}">
                <a14:useLocalDpi xmlns:a14="http://schemas.microsoft.com/office/drawing/2010/main" val="0"/>
              </a:ext>
            </a:extLst>
          </a:blip>
          <a:srcRect t="43027"/>
          <a:stretch/>
        </p:blipFill>
        <p:spPr bwMode="auto">
          <a:xfrm>
            <a:off x="1619672" y="3789039"/>
            <a:ext cx="5544616" cy="2369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879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4680520" cy="3631763"/>
          </a:xfrm>
          <a:prstGeom prst="rect">
            <a:avLst/>
          </a:prstGeom>
        </p:spPr>
        <p:txBody>
          <a:bodyPr wrap="square">
            <a:spAutoFit/>
          </a:bodyPr>
          <a:lstStyle/>
          <a:p>
            <a:pPr algn="just"/>
            <a:r>
              <a:rPr lang="en-US" sz="2300" b="1" dirty="0">
                <a:latin typeface="Times New Roman" pitchFamily="18" charset="0"/>
                <a:cs typeface="Times New Roman" pitchFamily="18" charset="0"/>
              </a:rPr>
              <a:t>HSB </a:t>
            </a:r>
            <a:r>
              <a:rPr lang="ru-RU" sz="2300" b="1" dirty="0">
                <a:latin typeface="Times New Roman" pitchFamily="18" charset="0"/>
                <a:cs typeface="Times New Roman" pitchFamily="18" charset="0"/>
              </a:rPr>
              <a:t>модели: </a:t>
            </a:r>
            <a:r>
              <a:rPr lang="ru-RU" sz="2300" dirty="0" err="1">
                <a:latin typeface="Times New Roman" pitchFamily="18" charset="0"/>
                <a:cs typeface="Times New Roman" pitchFamily="18" charset="0"/>
              </a:rPr>
              <a:t>үч</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компоненттен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турат</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түстүн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өңү</a:t>
            </a:r>
            <a:r>
              <a:rPr lang="ru-RU" sz="2300" dirty="0">
                <a:latin typeface="Times New Roman" pitchFamily="18" charset="0"/>
                <a:cs typeface="Times New Roman" pitchFamily="18" charset="0"/>
              </a:rPr>
              <a:t> (</a:t>
            </a:r>
            <a:r>
              <a:rPr lang="en-US" sz="2300" dirty="0">
                <a:latin typeface="Times New Roman" pitchFamily="18" charset="0"/>
                <a:cs typeface="Times New Roman" pitchFamily="18" charset="0"/>
              </a:rPr>
              <a:t>Hue), </a:t>
            </a:r>
            <a:r>
              <a:rPr lang="ru-RU" sz="2300" dirty="0" err="1">
                <a:latin typeface="Times New Roman" pitchFamily="18" charset="0"/>
                <a:cs typeface="Times New Roman" pitchFamily="18" charset="0"/>
              </a:rPr>
              <a:t>түстүн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каныгуусу</a:t>
            </a:r>
            <a:r>
              <a:rPr lang="ru-RU" sz="2300" dirty="0">
                <a:latin typeface="Times New Roman" pitchFamily="18" charset="0"/>
                <a:cs typeface="Times New Roman" pitchFamily="18" charset="0"/>
              </a:rPr>
              <a:t> (</a:t>
            </a:r>
            <a:r>
              <a:rPr lang="en-US" sz="2300" dirty="0">
                <a:latin typeface="Times New Roman" pitchFamily="18" charset="0"/>
                <a:cs typeface="Times New Roman" pitchFamily="18" charset="0"/>
              </a:rPr>
              <a:t>Saturation) </a:t>
            </a:r>
            <a:r>
              <a:rPr lang="ru-RU" sz="2300" dirty="0" err="1">
                <a:latin typeface="Times New Roman" pitchFamily="18" charset="0"/>
                <a:cs typeface="Times New Roman" pitchFamily="18" charset="0"/>
              </a:rPr>
              <a:t>жана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түстүн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жарыктыгы</a:t>
            </a:r>
            <a:r>
              <a:rPr lang="ru-RU" sz="2300" dirty="0">
                <a:latin typeface="Times New Roman" pitchFamily="18" charset="0"/>
                <a:cs typeface="Times New Roman" pitchFamily="18" charset="0"/>
              </a:rPr>
              <a:t> (</a:t>
            </a:r>
            <a:r>
              <a:rPr lang="en-US" sz="2300" dirty="0">
                <a:latin typeface="Times New Roman" pitchFamily="18" charset="0"/>
                <a:cs typeface="Times New Roman" pitchFamily="18" charset="0"/>
              </a:rPr>
              <a:t>Brightness). </a:t>
            </a:r>
            <a:r>
              <a:rPr lang="ru-RU" sz="2300" dirty="0" err="1">
                <a:latin typeface="Times New Roman" pitchFamily="18" charset="0"/>
                <a:cs typeface="Times New Roman" pitchFamily="18" charset="0"/>
              </a:rPr>
              <a:t>Айлананын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борборунан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чыккан</a:t>
            </a:r>
            <a:r>
              <a:rPr lang="ru-RU" sz="2300" dirty="0">
                <a:latin typeface="Times New Roman" pitchFamily="18" charset="0"/>
                <a:cs typeface="Times New Roman" pitchFamily="18" charset="0"/>
              </a:rPr>
              <a:t> вектор </a:t>
            </a:r>
            <a:r>
              <a:rPr lang="ru-RU" sz="2300" dirty="0" err="1">
                <a:latin typeface="Times New Roman" pitchFamily="18" charset="0"/>
                <a:cs typeface="Times New Roman" pitchFamily="18" charset="0"/>
              </a:rPr>
              <a:t>түстүн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маанисин</a:t>
            </a:r>
            <a:r>
              <a:rPr lang="ru-RU" sz="2300" dirty="0">
                <a:latin typeface="Times New Roman" pitchFamily="18" charset="0"/>
                <a:cs typeface="Times New Roman" pitchFamily="18" charset="0"/>
              </a:rPr>
              <a:t> берет. </a:t>
            </a:r>
            <a:r>
              <a:rPr lang="ru-RU" sz="2300" dirty="0" err="1">
                <a:latin typeface="Times New Roman" pitchFamily="18" charset="0"/>
                <a:cs typeface="Times New Roman" pitchFamily="18" charset="0"/>
              </a:rPr>
              <a:t>Кошумча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түстөр</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вектордун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багыты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менен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аныкталат</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жана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бурчтук</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градустар</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менен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берилет</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Түстүн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каныгуусу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вектордун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узундугу</a:t>
            </a:r>
            <a:endParaRPr lang="ru-RU" sz="2300" dirty="0">
              <a:latin typeface="Times New Roman" pitchFamily="18" charset="0"/>
              <a:cs typeface="Times New Roman" pitchFamily="18" charset="0"/>
            </a:endParaRPr>
          </a:p>
        </p:txBody>
      </p:sp>
      <p:pic>
        <p:nvPicPr>
          <p:cNvPr id="1026" name="Picture 2" descr="C:\Users\Admin\Desktop\7-9\7-9 KG-147.jpg"/>
          <p:cNvPicPr>
            <a:picLocks noChangeAspect="1" noChangeArrowheads="1"/>
          </p:cNvPicPr>
          <p:nvPr/>
        </p:nvPicPr>
        <p:blipFill rotWithShape="1">
          <a:blip r:embed="rId2">
            <a:extLst>
              <a:ext uri="{28A0092B-C50C-407E-A947-70E740481C1C}">
                <a14:useLocalDpi xmlns:a14="http://schemas.microsoft.com/office/drawing/2010/main" val="0"/>
              </a:ext>
            </a:extLst>
          </a:blip>
          <a:srcRect l="50437" t="20765" r="10580" b="54818"/>
          <a:stretch/>
        </p:blipFill>
        <p:spPr bwMode="auto">
          <a:xfrm>
            <a:off x="5292080" y="611765"/>
            <a:ext cx="3744604" cy="306367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76691" y="4096406"/>
            <a:ext cx="8245493" cy="1508105"/>
          </a:xfrm>
          <a:prstGeom prst="rect">
            <a:avLst/>
          </a:prstGeom>
        </p:spPr>
        <p:txBody>
          <a:bodyPr wrap="square">
            <a:spAutoFit/>
          </a:bodyPr>
          <a:lstStyle/>
          <a:p>
            <a:pPr algn="just"/>
            <a:r>
              <a:rPr lang="ru-RU" sz="2300" dirty="0" err="1">
                <a:latin typeface="Times New Roman" pitchFamily="18" charset="0"/>
                <a:cs typeface="Times New Roman" pitchFamily="18" charset="0"/>
              </a:rPr>
              <a:t>менен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аныкталат</a:t>
            </a:r>
            <a:r>
              <a:rPr lang="ru-RU" sz="2300" dirty="0">
                <a:latin typeface="Times New Roman" pitchFamily="18" charset="0"/>
                <a:cs typeface="Times New Roman" pitchFamily="18" charset="0"/>
              </a:rPr>
              <a:t>, ал </a:t>
            </a:r>
            <a:r>
              <a:rPr lang="ru-RU" sz="2300" dirty="0" err="1">
                <a:latin typeface="Times New Roman" pitchFamily="18" charset="0"/>
                <a:cs typeface="Times New Roman" pitchFamily="18" charset="0"/>
              </a:rPr>
              <a:t>эми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түстүн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жарыктыгы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өзүнчө</a:t>
            </a:r>
            <a:r>
              <a:rPr lang="ru-RU" sz="2300" dirty="0">
                <a:latin typeface="Times New Roman" pitchFamily="18" charset="0"/>
                <a:cs typeface="Times New Roman" pitchFamily="18" charset="0"/>
              </a:rPr>
              <a:t> окто </a:t>
            </a:r>
            <a:r>
              <a:rPr lang="ru-RU" sz="2300" dirty="0" err="1">
                <a:latin typeface="Times New Roman" pitchFamily="18" charset="0"/>
                <a:cs typeface="Times New Roman" pitchFamily="18" charset="0"/>
              </a:rPr>
              <a:t>берилип</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анын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нөлдүк</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чекити</a:t>
            </a:r>
            <a:r>
              <a:rPr lang="ru-RU" sz="2300" dirty="0">
                <a:latin typeface="Times New Roman" pitchFamily="18" charset="0"/>
                <a:cs typeface="Times New Roman" pitchFamily="18" charset="0"/>
              </a:rPr>
              <a:t> кара </a:t>
            </a:r>
            <a:r>
              <a:rPr lang="ru-RU" sz="2300" dirty="0" err="1">
                <a:latin typeface="Times New Roman" pitchFamily="18" charset="0"/>
                <a:cs typeface="Times New Roman" pitchFamily="18" charset="0"/>
              </a:rPr>
              <a:t>түстү</a:t>
            </a:r>
            <a:r>
              <a:rPr lang="ru-RU" sz="2300" dirty="0">
                <a:latin typeface="Times New Roman" pitchFamily="18" charset="0"/>
                <a:cs typeface="Times New Roman" pitchFamily="18" charset="0"/>
              </a:rPr>
              <a:t> берет. </a:t>
            </a:r>
            <a:r>
              <a:rPr lang="ru-RU" sz="2300" dirty="0" err="1">
                <a:latin typeface="Times New Roman" pitchFamily="18" charset="0"/>
                <a:cs typeface="Times New Roman" pitchFamily="18" charset="0"/>
              </a:rPr>
              <a:t>Борборундагы</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чекит</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ак</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түскө</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бейтарап</a:t>
            </a:r>
            <a:r>
              <a:rPr lang="ru-RU" sz="2300" dirty="0">
                <a:latin typeface="Times New Roman" pitchFamily="18" charset="0"/>
                <a:cs typeface="Times New Roman" pitchFamily="18" charset="0"/>
              </a:rPr>
              <a:t>), ал </a:t>
            </a:r>
            <a:r>
              <a:rPr lang="ru-RU" sz="2300" dirty="0" err="1">
                <a:latin typeface="Times New Roman" pitchFamily="18" charset="0"/>
                <a:cs typeface="Times New Roman" pitchFamily="18" charset="0"/>
              </a:rPr>
              <a:t>эми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периметри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боюнча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жайгашкан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чекиттер</a:t>
            </a:r>
            <a:r>
              <a:rPr lang="ru-RU" sz="2300" dirty="0">
                <a:latin typeface="Times New Roman" pitchFamily="18" charset="0"/>
                <a:cs typeface="Times New Roman" pitchFamily="18" charset="0"/>
              </a:rPr>
              <a:t> – таза </a:t>
            </a:r>
            <a:r>
              <a:rPr lang="ru-RU" sz="2300" dirty="0" err="1">
                <a:latin typeface="Times New Roman" pitchFamily="18" charset="0"/>
                <a:cs typeface="Times New Roman" pitchFamily="18" charset="0"/>
              </a:rPr>
              <a:t>түстөргө</a:t>
            </a:r>
            <a:r>
              <a:rPr lang="ru-RU" sz="2300" dirty="0">
                <a:latin typeface="Times New Roman" pitchFamily="18" charset="0"/>
                <a:cs typeface="Times New Roman" pitchFamily="18" charset="0"/>
              </a:rPr>
              <a:t> дал </a:t>
            </a:r>
            <a:r>
              <a:rPr lang="ru-RU" sz="2300" dirty="0" err="1">
                <a:latin typeface="Times New Roman" pitchFamily="18" charset="0"/>
                <a:cs typeface="Times New Roman" pitchFamily="18" charset="0"/>
              </a:rPr>
              <a:t>келет</a:t>
            </a:r>
            <a:endParaRPr lang="ru-RU" sz="2300" dirty="0">
              <a:latin typeface="Times New Roman" pitchFamily="18" charset="0"/>
              <a:cs typeface="Times New Roman" pitchFamily="18" charset="0"/>
            </a:endParaRPr>
          </a:p>
        </p:txBody>
      </p:sp>
    </p:spTree>
    <p:extLst>
      <p:ext uri="{BB962C8B-B14F-4D97-AF65-F5344CB8AC3E}">
        <p14:creationId xmlns:p14="http://schemas.microsoft.com/office/powerpoint/2010/main" val="2747641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4536504" cy="3816429"/>
          </a:xfrm>
          <a:prstGeom prst="rect">
            <a:avLst/>
          </a:prstGeom>
        </p:spPr>
        <p:txBody>
          <a:bodyPr wrap="square">
            <a:spAutoFit/>
          </a:bodyPr>
          <a:lstStyle/>
          <a:p>
            <a:r>
              <a:rPr lang="en-US" sz="2200" b="1" dirty="0">
                <a:latin typeface="Times New Roman" pitchFamily="18" charset="0"/>
                <a:cs typeface="Times New Roman" pitchFamily="18" charset="0"/>
              </a:rPr>
              <a:t>RGB </a:t>
            </a:r>
            <a:r>
              <a:rPr lang="ru-RU" sz="2200" b="1" dirty="0">
                <a:latin typeface="Times New Roman" pitchFamily="18" charset="0"/>
                <a:cs typeface="Times New Roman" pitchFamily="18" charset="0"/>
              </a:rPr>
              <a:t>модели: </a:t>
            </a:r>
            <a:r>
              <a:rPr lang="ru-RU" sz="2200" dirty="0" err="1">
                <a:latin typeface="Times New Roman" pitchFamily="18" charset="0"/>
                <a:cs typeface="Times New Roman" pitchFamily="18" charset="0"/>
              </a:rPr>
              <a:t>каалагандай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үч</a:t>
            </a:r>
            <a:r>
              <a:rPr lang="ru-RU" sz="2200" dirty="0">
                <a:latin typeface="Times New Roman" pitchFamily="18" charset="0"/>
                <a:cs typeface="Times New Roman" pitchFamily="18" charset="0"/>
              </a:rPr>
              <a:t> </a:t>
            </a:r>
          </a:p>
          <a:p>
            <a:r>
              <a:rPr lang="ru-RU" sz="2200" dirty="0" err="1">
                <a:latin typeface="Times New Roman" pitchFamily="18" charset="0"/>
                <a:cs typeface="Times New Roman" pitchFamily="18" charset="0"/>
              </a:rPr>
              <a:t>түстүн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айкалышынан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түзүлөт</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кызыл</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Red, R), </a:t>
            </a:r>
            <a:r>
              <a:rPr lang="ru-RU" sz="2200" dirty="0" err="1">
                <a:latin typeface="Times New Roman" pitchFamily="18" charset="0"/>
                <a:cs typeface="Times New Roman" pitchFamily="18" charset="0"/>
              </a:rPr>
              <a:t>жашыл</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Green, G), </a:t>
            </a:r>
            <a:r>
              <a:rPr lang="ru-RU" sz="2200" dirty="0" err="1">
                <a:latin typeface="Times New Roman" pitchFamily="18" charset="0"/>
                <a:cs typeface="Times New Roman" pitchFamily="18" charset="0"/>
              </a:rPr>
              <a:t>көк</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Blue, B). </a:t>
            </a:r>
            <a:r>
              <a:rPr lang="ru-RU" sz="2200" dirty="0">
                <a:latin typeface="Times New Roman" pitchFamily="18" charset="0"/>
                <a:cs typeface="Times New Roman" pitchFamily="18" charset="0"/>
              </a:rPr>
              <a:t>Калган </a:t>
            </a:r>
            <a:r>
              <a:rPr lang="ru-RU" sz="2200" dirty="0" err="1">
                <a:latin typeface="Times New Roman" pitchFamily="18" charset="0"/>
                <a:cs typeface="Times New Roman" pitchFamily="18" charset="0"/>
              </a:rPr>
              <a:t>бардык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түстөр</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жана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кошумча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түстөрү</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бул</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түзүүчүлөрдүн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канчалык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деңгээлде</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болгондугунан</a:t>
            </a:r>
            <a:r>
              <a:rPr lang="ru-RU" sz="2200" dirty="0">
                <a:latin typeface="Times New Roman" pitchFamily="18" charset="0"/>
                <a:cs typeface="Times New Roman" pitchFamily="18" charset="0"/>
              </a:rPr>
              <a:t> же </a:t>
            </a:r>
            <a:r>
              <a:rPr lang="ru-RU" sz="2200" dirty="0" err="1">
                <a:latin typeface="Times New Roman" pitchFamily="18" charset="0"/>
                <a:cs typeface="Times New Roman" pitchFamily="18" charset="0"/>
              </a:rPr>
              <a:t>жоктугунан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алынат.Мисалы</a:t>
            </a:r>
            <a:r>
              <a:rPr lang="ru-RU" sz="2200" dirty="0">
                <a:latin typeface="Times New Roman" pitchFamily="18" charset="0"/>
                <a:cs typeface="Times New Roman" pitchFamily="18" charset="0"/>
              </a:rPr>
              <a:t>, 256 </a:t>
            </a:r>
            <a:r>
              <a:rPr lang="ru-RU" sz="2200" dirty="0" err="1">
                <a:latin typeface="Times New Roman" pitchFamily="18" charset="0"/>
                <a:cs typeface="Times New Roman" pitchFamily="18" charset="0"/>
              </a:rPr>
              <a:t>градациялык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түстө</a:t>
            </a:r>
            <a:r>
              <a:rPr lang="ru-RU" sz="2200" dirty="0">
                <a:latin typeface="Times New Roman" pitchFamily="18" charset="0"/>
                <a:cs typeface="Times New Roman" pitchFamily="18" charset="0"/>
              </a:rPr>
              <a:t> ар </a:t>
            </a:r>
            <a:r>
              <a:rPr lang="ru-RU" sz="2200" dirty="0" err="1">
                <a:latin typeface="Times New Roman" pitchFamily="18" charset="0"/>
                <a:cs typeface="Times New Roman" pitchFamily="18" charset="0"/>
              </a:rPr>
              <a:t>бир</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чекит</a:t>
            </a:r>
            <a:r>
              <a:rPr lang="ru-RU" sz="2200" dirty="0">
                <a:latin typeface="Times New Roman" pitchFamily="18" charset="0"/>
                <a:cs typeface="Times New Roman" pitchFamily="18" charset="0"/>
              </a:rPr>
              <a:t> 3 байт </a:t>
            </a:r>
            <a:r>
              <a:rPr lang="ru-RU" sz="2200" dirty="0" err="1">
                <a:latin typeface="Times New Roman" pitchFamily="18" charset="0"/>
                <a:cs typeface="Times New Roman" pitchFamily="18" charset="0"/>
              </a:rPr>
              <a:t>менен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коддолот</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анткени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бир</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түстү</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коддоо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үчүн</a:t>
            </a:r>
            <a:r>
              <a:rPr lang="ru-RU" sz="2200" dirty="0">
                <a:latin typeface="Times New Roman" pitchFamily="18" charset="0"/>
                <a:cs typeface="Times New Roman" pitchFamily="18" charset="0"/>
              </a:rPr>
              <a:t> 1 байт – 8 бит </a:t>
            </a:r>
            <a:r>
              <a:rPr lang="ru-RU" sz="2200" dirty="0" err="1">
                <a:latin typeface="Times New Roman" pitchFamily="18" charset="0"/>
                <a:cs typeface="Times New Roman" pitchFamily="18" charset="0"/>
              </a:rPr>
              <a:t>бөлүнөт</a:t>
            </a:r>
            <a:r>
              <a:rPr lang="ru-RU" sz="2200" dirty="0">
                <a:latin typeface="Times New Roman" pitchFamily="18" charset="0"/>
                <a:cs typeface="Times New Roman" pitchFamily="18" charset="0"/>
              </a:rPr>
              <a:t>.</a:t>
            </a:r>
          </a:p>
        </p:txBody>
      </p:sp>
      <p:pic>
        <p:nvPicPr>
          <p:cNvPr id="2050" name="Picture 2" descr="C:\Users\Admin\Desktop\7-9\7-9 KG-147.jpg"/>
          <p:cNvPicPr>
            <a:picLocks noChangeAspect="1" noChangeArrowheads="1"/>
          </p:cNvPicPr>
          <p:nvPr/>
        </p:nvPicPr>
        <p:blipFill rotWithShape="1">
          <a:blip r:embed="rId2">
            <a:extLst>
              <a:ext uri="{28A0092B-C50C-407E-A947-70E740481C1C}">
                <a14:useLocalDpi xmlns:a14="http://schemas.microsoft.com/office/drawing/2010/main" val="0"/>
              </a:ext>
            </a:extLst>
          </a:blip>
          <a:srcRect l="48362" t="50000" r="9489" b="25000"/>
          <a:stretch/>
        </p:blipFill>
        <p:spPr bwMode="auto">
          <a:xfrm>
            <a:off x="5056126" y="346623"/>
            <a:ext cx="3764346" cy="383901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61764" y="4189759"/>
            <a:ext cx="8820472" cy="2154436"/>
          </a:xfrm>
          <a:prstGeom prst="rect">
            <a:avLst/>
          </a:prstGeom>
        </p:spPr>
        <p:txBody>
          <a:bodyPr wrap="square">
            <a:spAutoFit/>
          </a:bodyPr>
          <a:lstStyle/>
          <a:p>
            <a:pPr algn="just"/>
            <a:r>
              <a:rPr lang="ru-RU" sz="2200" dirty="0">
                <a:latin typeface="Times New Roman" pitchFamily="18" charset="0"/>
                <a:cs typeface="Times New Roman" pitchFamily="18" charset="0"/>
              </a:rPr>
              <a:t>(</a:t>
            </a:r>
            <a:r>
              <a:rPr lang="uz-Cyrl-UZ" sz="2200" dirty="0"/>
              <a:t>2</a:t>
            </a:r>
            <a:r>
              <a:rPr lang="uz-Cyrl-UZ" sz="2400" baseline="30000" dirty="0"/>
              <a:t>8</a:t>
            </a:r>
            <a:r>
              <a:rPr lang="ru-RU" sz="2200" dirty="0">
                <a:latin typeface="Times New Roman" pitchFamily="18" charset="0"/>
                <a:cs typeface="Times New Roman" pitchFamily="18" charset="0"/>
              </a:rPr>
              <a:t>=256). Модель </a:t>
            </a:r>
            <a:r>
              <a:rPr lang="ru-RU" sz="2200" dirty="0" err="1">
                <a:latin typeface="Times New Roman" pitchFamily="18" charset="0"/>
                <a:cs typeface="Times New Roman" pitchFamily="18" charset="0"/>
              </a:rPr>
              <a:t>өзү</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үч</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түстү</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колдонгондуктан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түстөрдүн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мүмкүн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болгон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айкалыштарын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коддоо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үчүн</a:t>
            </a:r>
            <a:r>
              <a:rPr lang="ru-RU" sz="2200" dirty="0">
                <a:latin typeface="Times New Roman" pitchFamily="18" charset="0"/>
                <a:cs typeface="Times New Roman" pitchFamily="18" charset="0"/>
              </a:rPr>
              <a:t> 3 байт </a:t>
            </a:r>
            <a:r>
              <a:rPr lang="ru-RU" sz="2200" dirty="0" err="1">
                <a:latin typeface="Times New Roman" pitchFamily="18" charset="0"/>
                <a:cs typeface="Times New Roman" pitchFamily="18" charset="0"/>
              </a:rPr>
              <a:t>керектелет</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RGB</a:t>
            </a:r>
            <a:r>
              <a:rPr lang="ru-RU" sz="2200" dirty="0" err="1">
                <a:latin typeface="Times New Roman" pitchFamily="18" charset="0"/>
                <a:cs typeface="Times New Roman" pitchFamily="18" charset="0"/>
              </a:rPr>
              <a:t>нын</a:t>
            </a:r>
            <a:r>
              <a:rPr lang="ru-RU" sz="2200" dirty="0">
                <a:latin typeface="Times New Roman" pitchFamily="18" charset="0"/>
                <a:cs typeface="Times New Roman" pitchFamily="18" charset="0"/>
              </a:rPr>
              <a:t> (0, 0, 0) </a:t>
            </a:r>
            <a:r>
              <a:rPr lang="ru-RU" sz="2200" dirty="0" err="1">
                <a:latin typeface="Times New Roman" pitchFamily="18" charset="0"/>
                <a:cs typeface="Times New Roman" pitchFamily="18" charset="0"/>
              </a:rPr>
              <a:t>минималдык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мааниси</a:t>
            </a:r>
            <a:r>
              <a:rPr lang="ru-RU" sz="2200" dirty="0">
                <a:latin typeface="Times New Roman" pitchFamily="18" charset="0"/>
                <a:cs typeface="Times New Roman" pitchFamily="18" charset="0"/>
              </a:rPr>
              <a:t> кара </a:t>
            </a:r>
            <a:r>
              <a:rPr lang="ru-RU" sz="2200" dirty="0" err="1">
                <a:latin typeface="Times New Roman" pitchFamily="18" charset="0"/>
                <a:cs typeface="Times New Roman" pitchFamily="18" charset="0"/>
              </a:rPr>
              <a:t>түскө</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туура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келет</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экрандын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минималдык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жарыктыгы</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ак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түскө</a:t>
            </a:r>
            <a:r>
              <a:rPr lang="ru-RU" sz="2200" dirty="0">
                <a:latin typeface="Times New Roman" pitchFamily="18" charset="0"/>
                <a:cs typeface="Times New Roman" pitchFamily="18" charset="0"/>
              </a:rPr>
              <a:t> – </a:t>
            </a:r>
            <a:r>
              <a:rPr lang="ru-RU" sz="2200" dirty="0" err="1">
                <a:latin typeface="Times New Roman" pitchFamily="18" charset="0"/>
                <a:cs typeface="Times New Roman" pitchFamily="18" charset="0"/>
              </a:rPr>
              <a:t>максималдык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мааниси</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RGB (255, 255, 255), </a:t>
            </a:r>
            <a:r>
              <a:rPr lang="ru-RU" sz="2200" dirty="0">
                <a:latin typeface="Times New Roman" pitchFamily="18" charset="0"/>
                <a:cs typeface="Times New Roman" pitchFamily="18" charset="0"/>
              </a:rPr>
              <a:t>ал </a:t>
            </a:r>
            <a:r>
              <a:rPr lang="ru-RU" sz="2200" dirty="0" err="1">
                <a:latin typeface="Times New Roman" pitchFamily="18" charset="0"/>
                <a:cs typeface="Times New Roman" pitchFamily="18" charset="0"/>
              </a:rPr>
              <a:t>эми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боз</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түскө</a:t>
            </a:r>
            <a:r>
              <a:rPr lang="ru-RU" sz="2200" dirty="0">
                <a:latin typeface="Times New Roman" pitchFamily="18" charset="0"/>
                <a:cs typeface="Times New Roman" pitchFamily="18" charset="0"/>
              </a:rPr>
              <a:t> – ар </a:t>
            </a:r>
            <a:r>
              <a:rPr lang="ru-RU" sz="2200" dirty="0" err="1">
                <a:latin typeface="Times New Roman" pitchFamily="18" charset="0"/>
                <a:cs typeface="Times New Roman" pitchFamily="18" charset="0"/>
              </a:rPr>
              <a:t>бир</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түстүн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барабар</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мааниси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туура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келет</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мисалы</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RGB (35, 35, 35)).</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022538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3816424" cy="4832092"/>
          </a:xfrm>
          <a:prstGeom prst="rect">
            <a:avLst/>
          </a:prstGeom>
        </p:spPr>
        <p:txBody>
          <a:bodyPr wrap="square">
            <a:spAutoFit/>
          </a:bodyPr>
          <a:lstStyle/>
          <a:p>
            <a:pPr algn="just"/>
            <a:r>
              <a:rPr lang="uz-Cyrl-UZ" sz="2200" b="1" dirty="0">
                <a:latin typeface="Times New Roman" pitchFamily="18" charset="0"/>
                <a:cs typeface="Times New Roman" pitchFamily="18" charset="0"/>
              </a:rPr>
              <a:t>CMYK модели: </a:t>
            </a:r>
            <a:r>
              <a:rPr lang="uz-Cyrl-UZ" sz="2200" dirty="0">
                <a:latin typeface="Times New Roman" pitchFamily="18" charset="0"/>
                <a:cs typeface="Times New Roman" pitchFamily="18" charset="0"/>
              </a:rPr>
              <a:t>басмаканада басып чыгарууларда колдо- нулат. Кошумча түстү калган эки түстү кошуу менен же ак түстөн кемитүү менен алат. </a:t>
            </a:r>
            <a:r>
              <a:rPr lang="uz-Cyrl-UZ" sz="2200" dirty="0">
                <a:solidFill>
                  <a:srgbClr val="FF0000"/>
                </a:solidFill>
                <a:latin typeface="Times New Roman" pitchFamily="18" charset="0"/>
                <a:cs typeface="Times New Roman" pitchFamily="18" charset="0"/>
              </a:rPr>
              <a:t>Кызыл түс үчүн кошумча </a:t>
            </a:r>
            <a:endParaRPr lang="ru-RU" sz="2200" dirty="0">
              <a:solidFill>
                <a:srgbClr val="FF0000"/>
              </a:solidFill>
              <a:latin typeface="Times New Roman" pitchFamily="18" charset="0"/>
              <a:cs typeface="Times New Roman" pitchFamily="18" charset="0"/>
            </a:endParaRPr>
          </a:p>
          <a:p>
            <a:pPr algn="just"/>
            <a:r>
              <a:rPr lang="uz-Cyrl-UZ" sz="2200" dirty="0">
                <a:solidFill>
                  <a:srgbClr val="FF0000"/>
                </a:solidFill>
                <a:latin typeface="Times New Roman" pitchFamily="18" charset="0"/>
                <a:cs typeface="Times New Roman" pitchFamily="18" charset="0"/>
              </a:rPr>
              <a:t>түстөр көгүш (Cyan, C) = жашыл + көк = ак - кызыл, </a:t>
            </a:r>
            <a:r>
              <a:rPr lang="uz-Cyrl-UZ" sz="2200" dirty="0">
                <a:solidFill>
                  <a:srgbClr val="00B050"/>
                </a:solidFill>
                <a:latin typeface="Times New Roman" pitchFamily="18" charset="0"/>
                <a:cs typeface="Times New Roman" pitchFamily="18" charset="0"/>
              </a:rPr>
              <a:t>жашыл түс үчүн – кочкул кызыл (Magenta, M) = </a:t>
            </a:r>
            <a:endParaRPr lang="ru-RU" sz="2200" dirty="0">
              <a:solidFill>
                <a:srgbClr val="00B050"/>
              </a:solidFill>
              <a:latin typeface="Times New Roman" pitchFamily="18" charset="0"/>
              <a:cs typeface="Times New Roman" pitchFamily="18" charset="0"/>
            </a:endParaRPr>
          </a:p>
          <a:p>
            <a:pPr algn="just"/>
            <a:r>
              <a:rPr lang="uz-Cyrl-UZ" sz="2200" dirty="0">
                <a:solidFill>
                  <a:srgbClr val="00B050"/>
                </a:solidFill>
                <a:latin typeface="Times New Roman" pitchFamily="18" charset="0"/>
                <a:cs typeface="Times New Roman" pitchFamily="18" charset="0"/>
              </a:rPr>
              <a:t>кызыл + көк = ак – жашыл,</a:t>
            </a:r>
            <a:r>
              <a:rPr lang="uz-Cyrl-UZ" sz="2200" dirty="0">
                <a:latin typeface="Times New Roman" pitchFamily="18" charset="0"/>
                <a:cs typeface="Times New Roman" pitchFamily="18" charset="0"/>
              </a:rPr>
              <a:t> </a:t>
            </a:r>
            <a:r>
              <a:rPr lang="uz-Cyrl-UZ" sz="2200" dirty="0">
                <a:solidFill>
                  <a:srgbClr val="0070C0"/>
                </a:solidFill>
                <a:latin typeface="Times New Roman" pitchFamily="18" charset="0"/>
                <a:cs typeface="Times New Roman" pitchFamily="18" charset="0"/>
              </a:rPr>
              <a:t>көк түс үчүн – сары (Yellow, Y) = кызыл + жашыл = ак — көк.</a:t>
            </a:r>
            <a:r>
              <a:rPr lang="uz-Cyrl-UZ" sz="2200" dirty="0">
                <a:latin typeface="Times New Roman" pitchFamily="18" charset="0"/>
                <a:cs typeface="Times New Roman" pitchFamily="18" charset="0"/>
              </a:rPr>
              <a:t> </a:t>
            </a:r>
            <a:endParaRPr lang="ru-RU" sz="2200" dirty="0">
              <a:latin typeface="Times New Roman" pitchFamily="18" charset="0"/>
              <a:cs typeface="Times New Roman" pitchFamily="18" charset="0"/>
            </a:endParaRPr>
          </a:p>
        </p:txBody>
      </p:sp>
      <p:pic>
        <p:nvPicPr>
          <p:cNvPr id="3074" name="Picture 2" descr="C:\Users\Admin\Desktop\7-9\7-9 KG-148.jpg"/>
          <p:cNvPicPr>
            <a:picLocks noChangeAspect="1" noChangeArrowheads="1"/>
          </p:cNvPicPr>
          <p:nvPr/>
        </p:nvPicPr>
        <p:blipFill rotWithShape="1">
          <a:blip r:embed="rId2">
            <a:extLst>
              <a:ext uri="{28A0092B-C50C-407E-A947-70E740481C1C}">
                <a14:useLocalDpi xmlns:a14="http://schemas.microsoft.com/office/drawing/2010/main" val="0"/>
              </a:ext>
            </a:extLst>
          </a:blip>
          <a:srcRect l="48799" t="10471" r="10144" b="69048"/>
          <a:stretch/>
        </p:blipFill>
        <p:spPr bwMode="auto">
          <a:xfrm>
            <a:off x="4067944" y="330802"/>
            <a:ext cx="4686998" cy="303033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283968" y="3361135"/>
            <a:ext cx="4470974" cy="1631216"/>
          </a:xfrm>
          <a:prstGeom prst="rect">
            <a:avLst/>
          </a:prstGeom>
        </p:spPr>
        <p:txBody>
          <a:bodyPr wrap="square">
            <a:spAutoFit/>
          </a:bodyPr>
          <a:lstStyle/>
          <a:p>
            <a:r>
              <a:rPr lang="ru-RU" sz="2000" dirty="0" err="1">
                <a:latin typeface="Times New Roman" pitchFamily="18" charset="0"/>
                <a:cs typeface="Times New Roman" pitchFamily="18" charset="0"/>
              </a:rPr>
              <a:t>Аддитивдик</a:t>
            </a:r>
            <a:r>
              <a:rPr lang="ru-RU" sz="2000" dirty="0">
                <a:latin typeface="Times New Roman" pitchFamily="18" charset="0"/>
                <a:cs typeface="Times New Roman" pitchFamily="18" charset="0"/>
              </a:rPr>
              <a:t> система – </a:t>
            </a:r>
            <a:r>
              <a:rPr lang="en-US" sz="2000" dirty="0">
                <a:latin typeface="Times New Roman" pitchFamily="18" charset="0"/>
                <a:cs typeface="Times New Roman" pitchFamily="18" charset="0"/>
              </a:rPr>
              <a:t>RGB</a:t>
            </a:r>
            <a:endParaRPr lang="ru-RU" sz="2000" dirty="0">
              <a:latin typeface="Times New Roman" pitchFamily="18" charset="0"/>
              <a:cs typeface="Times New Roman" pitchFamily="18" charset="0"/>
            </a:endParaRPr>
          </a:p>
          <a:p>
            <a:r>
              <a:rPr lang="ru-RU" sz="2000" dirty="0" err="1">
                <a:latin typeface="Times New Roman" pitchFamily="18" charset="0"/>
                <a:cs typeface="Times New Roman" pitchFamily="18" charset="0"/>
              </a:rPr>
              <a:t>Субтрактивдик</a:t>
            </a:r>
            <a:r>
              <a:rPr lang="ru-RU" sz="2000" dirty="0">
                <a:latin typeface="Times New Roman" pitchFamily="18" charset="0"/>
                <a:cs typeface="Times New Roman" pitchFamily="18" charset="0"/>
              </a:rPr>
              <a:t> система - </a:t>
            </a:r>
            <a:r>
              <a:rPr lang="en-US" sz="2000" dirty="0">
                <a:latin typeface="Times New Roman" pitchFamily="18" charset="0"/>
                <a:cs typeface="Times New Roman" pitchFamily="18" charset="0"/>
              </a:rPr>
              <a:t>CMY</a:t>
            </a:r>
            <a:endParaRPr lang="ru-RU" sz="2000" dirty="0">
              <a:latin typeface="Times New Roman" pitchFamily="18" charset="0"/>
              <a:cs typeface="Times New Roman" pitchFamily="18" charset="0"/>
            </a:endParaRPr>
          </a:p>
          <a:p>
            <a:pPr algn="r"/>
            <a:r>
              <a:rPr lang="ru-RU" sz="2000" dirty="0">
                <a:latin typeface="Times New Roman" pitchFamily="18" charset="0"/>
                <a:cs typeface="Times New Roman" pitchFamily="18" charset="0"/>
              </a:rPr>
              <a:t>С = </a:t>
            </a:r>
            <a:r>
              <a:rPr lang="en-US" sz="2000" dirty="0">
                <a:latin typeface="Times New Roman" pitchFamily="18" charset="0"/>
                <a:cs typeface="Times New Roman" pitchFamily="18" charset="0"/>
              </a:rPr>
              <a:t>G+B = W-R</a:t>
            </a:r>
          </a:p>
          <a:p>
            <a:pPr algn="r"/>
            <a:r>
              <a:rPr lang="en-US" sz="2000" dirty="0">
                <a:latin typeface="Times New Roman" pitchFamily="18" charset="0"/>
                <a:cs typeface="Times New Roman" pitchFamily="18" charset="0"/>
              </a:rPr>
              <a:t>M = R+B = W-G</a:t>
            </a:r>
          </a:p>
          <a:p>
            <a:pPr algn="r"/>
            <a:r>
              <a:rPr lang="en-US" sz="2000" dirty="0">
                <a:latin typeface="Times New Roman" pitchFamily="18" charset="0"/>
                <a:cs typeface="Times New Roman" pitchFamily="18" charset="0"/>
              </a:rPr>
              <a:t>Y = R+G = W-B</a:t>
            </a:r>
            <a:endParaRPr lang="ru-RU" sz="2000" dirty="0">
              <a:latin typeface="Times New Roman" pitchFamily="18" charset="0"/>
              <a:cs typeface="Times New Roman" pitchFamily="18" charset="0"/>
            </a:endParaRPr>
          </a:p>
        </p:txBody>
      </p:sp>
      <p:sp>
        <p:nvSpPr>
          <p:cNvPr id="4" name="Прямоугольник 3"/>
          <p:cNvSpPr/>
          <p:nvPr/>
        </p:nvSpPr>
        <p:spPr>
          <a:xfrm>
            <a:off x="251520" y="5078358"/>
            <a:ext cx="8712968" cy="1107996"/>
          </a:xfrm>
          <a:prstGeom prst="rect">
            <a:avLst/>
          </a:prstGeom>
        </p:spPr>
        <p:txBody>
          <a:bodyPr wrap="square">
            <a:spAutoFit/>
          </a:bodyPr>
          <a:lstStyle/>
          <a:p>
            <a:pPr algn="just"/>
            <a:r>
              <a:rPr lang="uz-Cyrl-UZ" sz="2200" dirty="0">
                <a:latin typeface="Times New Roman" pitchFamily="18" charset="0"/>
                <a:cs typeface="Times New Roman" pitchFamily="18" charset="0"/>
              </a:rPr>
              <a:t>CMYK моделиндеги түстөрдүн аралашмасы накта кара түстү бербейт, ошондуктан К (Black) тамгасы менен белгиленген кошумча кара түстүн компоненти колдонулат</a:t>
            </a:r>
            <a:r>
              <a:rPr lang="uz-Cyrl-UZ"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10500756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1452</TotalTime>
  <Words>1168</Words>
  <Application>Microsoft Office PowerPoint</Application>
  <PresentationFormat>Экран (4:3)</PresentationFormat>
  <Paragraphs>67</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Georgia</vt:lpstr>
      <vt:lpstr>Times New Roman</vt:lpstr>
      <vt:lpstr>Trebuchet MS</vt:lpstr>
      <vt:lpstr>Воздушный поток</vt:lpstr>
      <vt:lpstr>Сабактын темасы: Графикалык маалыматты коддоо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Сабактын темасы: Графикалык маалыматты коддоо</dc:title>
  <dc:creator>Admin</dc:creator>
  <cp:lastModifiedBy>user</cp:lastModifiedBy>
  <cp:revision>29</cp:revision>
  <dcterms:created xsi:type="dcterms:W3CDTF">2020-08-23T05:26:14Z</dcterms:created>
  <dcterms:modified xsi:type="dcterms:W3CDTF">2020-10-16T02:00:53Z</dcterms:modified>
</cp:coreProperties>
</file>