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3" r:id="rId1"/>
  </p:sldMasterIdLst>
  <p:sldIdLst>
    <p:sldId id="274" r:id="rId2"/>
    <p:sldId id="259" r:id="rId3"/>
    <p:sldId id="262" r:id="rId4"/>
    <p:sldId id="260" r:id="rId5"/>
    <p:sldId id="261" r:id="rId6"/>
    <p:sldId id="280" r:id="rId7"/>
    <p:sldId id="281" r:id="rId8"/>
    <p:sldId id="282" r:id="rId9"/>
    <p:sldId id="283" r:id="rId10"/>
    <p:sldId id="263" r:id="rId11"/>
    <p:sldId id="264" r:id="rId12"/>
    <p:sldId id="258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6" r:id="rId21"/>
    <p:sldId id="277" r:id="rId22"/>
    <p:sldId id="278" r:id="rId23"/>
    <p:sldId id="272" r:id="rId24"/>
    <p:sldId id="273" r:id="rId25"/>
    <p:sldId id="275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5CC"/>
    <a:srgbClr val="F0E5CA"/>
    <a:srgbClr val="F8F1D8"/>
    <a:srgbClr val="F0E2C8"/>
    <a:srgbClr val="E0D1BD"/>
    <a:srgbClr val="FBFBFB"/>
    <a:srgbClr val="39A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22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2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264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477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5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895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268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188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13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47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01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92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14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94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6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6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66683" y="4584879"/>
            <a:ext cx="8784463" cy="1010529"/>
          </a:xfr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Мугалим:Шабданова М.А.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1DFED19-9A1E-4CC4-B01E-DB799C3F0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3031" y="0"/>
            <a:ext cx="12398062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2362199" y="4291541"/>
            <a:ext cx="9601196" cy="1303867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y-KG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Мугалим: Турусбекова Т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44547" y="3281012"/>
            <a:ext cx="9601196" cy="130386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y-K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8-класс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09" y="2223630"/>
            <a:ext cx="10040982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03836"/>
            <a:ext cx="9601196" cy="1303867"/>
          </a:xfrm>
        </p:spPr>
        <p:txBody>
          <a:bodyPr/>
          <a:lstStyle/>
          <a:p>
            <a:r>
              <a:rPr lang="ky-K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Аныктооч деген эмне?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9383" y="1656523"/>
            <a:ext cx="9601196" cy="4572000"/>
          </a:xfrm>
          <a:prstGeom prst="horizontalScroll">
            <a:avLst/>
          </a:prstGeom>
          <a:solidFill>
            <a:srgbClr val="F8F1D8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y-KG" sz="2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Аныктооч-заттардын, заттык мааниде колдонулган сөздөрдүн  сын сыпатын, санын, иретин, касиетин, же заттын башка бир затка таандыкэкендигин билдирүүчү айкындооч мүчө.М:Аныктоочту өзунө багындырып турган сөз бардык учурда –мейли ал баш мүчөбү,мейли айкындоочпу- </a:t>
            </a:r>
            <a:r>
              <a:rPr lang="ky-KG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аныкталгыч</a:t>
            </a:r>
            <a:r>
              <a:rPr lang="ky-KG" sz="2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деп аталаарын билебиз.</a:t>
            </a:r>
          </a:p>
          <a:p>
            <a:r>
              <a:rPr lang="ky-KG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М:</a:t>
            </a:r>
            <a:r>
              <a:rPr lang="ky-KG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Жакшы  </a:t>
            </a:r>
            <a:r>
              <a:rPr lang="ky-KG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киши эл камын ойлойт,  (</a:t>
            </a:r>
            <a:r>
              <a:rPr lang="ky-KG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жакшы </a:t>
            </a:r>
            <a:r>
              <a:rPr lang="ky-KG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ky-KG" sz="2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аныктооч,киши-аныкталгыч;</a:t>
            </a:r>
            <a:r>
              <a:rPr lang="ky-KG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ky-KG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y-KG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Жаман  </a:t>
            </a:r>
            <a:r>
              <a:rPr lang="ky-KG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киши өз камын ойлойт.( </a:t>
            </a:r>
            <a:r>
              <a:rPr lang="ky-KG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жаман</a:t>
            </a:r>
            <a:r>
              <a:rPr lang="ky-KG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y-KG" sz="2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аныктооч,киши –аныкталгыч.)</a:t>
            </a:r>
            <a:endParaRPr lang="ru-RU" sz="2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187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848252"/>
            <a:ext cx="1567616" cy="15716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 өңчөй аныктоочтор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3757"/>
            <a:ext cx="9879167" cy="3499313"/>
          </a:xfrm>
          <a:prstGeom prst="horizontalScroll">
            <a:avLst/>
          </a:prstGeom>
          <a:solidFill>
            <a:srgbClr val="F1E5CC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ky-K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Сүйлөм тизмегиндеги атоочтордон болгон бардык мүчөлөрдү жандай келип,алардын сапатын,санын жана башка белгилерин,касиеттерин мүнөздөп,аныктап турган сөздөр </a:t>
            </a:r>
            <a:r>
              <a:rPr lang="ky-KG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 өңчөй аныктоочтор </a:t>
            </a:r>
            <a:r>
              <a:rPr lang="ky-K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 аталат.</a:t>
            </a:r>
          </a:p>
          <a:p>
            <a:r>
              <a:rPr lang="ky-KG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Мисалы:Ушул булгаарыдан </a:t>
            </a:r>
            <a:r>
              <a:rPr lang="ky-KG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өтүктүн,маасынын</a:t>
            </a:r>
            <a:r>
              <a:rPr lang="ky-KG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кончу чыгат.(Эмненин?,зат атоочтон жасалды)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7232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y-KG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 өңчөй аныктоочтор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Сүйлөмдө бир эле аныкталгычка карата эки же андан ашык  аныктоочтун тиешелүү болуп келиши мүмкүн.</a:t>
            </a:r>
          </a:p>
          <a:p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Андагы </a:t>
            </a:r>
            <a:r>
              <a:rPr lang="ky-K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көргөн, билген, иштеген</a:t>
            </a: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окуялардын баарын айта албасмын.</a:t>
            </a:r>
          </a:p>
          <a:p>
            <a:endParaRPr lang="ky-K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Көргөн, билген, иштеген </a:t>
            </a:r>
            <a:r>
              <a:rPr lang="ky-K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окуялардын.</a:t>
            </a:r>
          </a:p>
          <a:p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Баягы күнкү калыбындай </a:t>
            </a:r>
            <a:r>
              <a:rPr lang="ky-K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ууздай ак </a:t>
            </a: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 үстүндө, </a:t>
            </a:r>
            <a:r>
              <a:rPr lang="ky-K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кызыл түлкү </a:t>
            </a: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тебетей башында.</a:t>
            </a:r>
          </a:p>
          <a:p>
            <a:pPr marL="0" indent="0">
              <a:buNone/>
            </a:pPr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ууздай     ак     тон,   кызыл    түлкү    тебетей.</a:t>
            </a:r>
            <a:endParaRPr lang="ky-K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2672367" y="5615189"/>
            <a:ext cx="19962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3206840" y="5615189"/>
            <a:ext cx="20606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4016598" y="5615189"/>
            <a:ext cx="18352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5061397" y="5615189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682" y="5535934"/>
            <a:ext cx="274344" cy="158510"/>
          </a:xfrm>
          <a:prstGeom prst="rect">
            <a:avLst/>
          </a:prstGeom>
        </p:spPr>
      </p:pic>
      <p:sp>
        <p:nvSpPr>
          <p:cNvPr id="29" name="Выгнутая вверх стрелка 28"/>
          <p:cNvSpPr/>
          <p:nvPr/>
        </p:nvSpPr>
        <p:spPr>
          <a:xfrm>
            <a:off x="2369713" y="3683358"/>
            <a:ext cx="3515932" cy="533042"/>
          </a:xfrm>
          <a:prstGeom prst="curved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Выгнутая вверх стрелка 29"/>
          <p:cNvSpPr/>
          <p:nvPr/>
        </p:nvSpPr>
        <p:spPr>
          <a:xfrm>
            <a:off x="3412902" y="3799267"/>
            <a:ext cx="2189408" cy="462851"/>
          </a:xfrm>
          <a:prstGeom prst="curved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Выгнутая вверх стрелка 30"/>
          <p:cNvSpPr/>
          <p:nvPr/>
        </p:nvSpPr>
        <p:spPr>
          <a:xfrm>
            <a:off x="4340180" y="3979572"/>
            <a:ext cx="811369" cy="282547"/>
          </a:xfrm>
          <a:prstGeom prst="curved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73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790297"/>
            <a:ext cx="1683231" cy="16875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Бир өңчөй эмес аныктоочтор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7280" y="2285999"/>
            <a:ext cx="9969318" cy="3779474"/>
          </a:xfrm>
          <a:prstGeom prst="horizontalScroll">
            <a:avLst/>
          </a:prstGeom>
          <a:solidFill>
            <a:srgbClr val="F8F1D8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Сүйлөмдө бир эле аныкталгычка карата эки же андан ашык аныктоочтун тиешелүу болуп келиши мүмкүн:</a:t>
            </a:r>
          </a:p>
          <a:p>
            <a:r>
              <a:rPr lang="ky-KG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Андагы </a:t>
            </a:r>
            <a:r>
              <a:rPr lang="ky-KG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көргөн,билген,иштеген</a:t>
            </a:r>
            <a:r>
              <a:rPr lang="ky-KG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окуялардын баарын айта албасмын.</a:t>
            </a:r>
          </a:p>
          <a:p>
            <a:r>
              <a:rPr lang="ky-KG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Көргөн,билген,иштеген-аныктооч,окуялардын –аныкталгыч</a:t>
            </a:r>
          </a:p>
          <a:p>
            <a:r>
              <a:rPr lang="ky-KG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Баягы күнкү калыбындай </a:t>
            </a:r>
            <a:r>
              <a:rPr lang="ky-KG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ууздай ак </a:t>
            </a:r>
            <a:r>
              <a:rPr lang="ky-KG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 үстүндө, </a:t>
            </a:r>
            <a:r>
              <a:rPr lang="ky-KG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кызыл түлкү </a:t>
            </a:r>
            <a:r>
              <a:rPr lang="ky-KG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тебетей башында.</a:t>
            </a:r>
          </a:p>
          <a:p>
            <a:r>
              <a:rPr lang="ky-KG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Ууздай---ак---тон,кызыл---түлкү---тебетей.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210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85" y="4518985"/>
            <a:ext cx="2578832" cy="15790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1390" y="475247"/>
            <a:ext cx="9601196" cy="4922831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Схемада көрүнүп тургандай ,биринчи учурда аныктоочтордун ар бири аныкталгыч менен тикелей байланышса,экинчи учурда аныктоочтор бири экинчисин аныктап,алардын эң акыркысынан башкасы аныкталгыч менен кыйыр түрдө байланышты.</a:t>
            </a:r>
          </a:p>
          <a:p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Ошентип,эки же андан ашык аныктоочтордун бир эле аныкталгычка карата өз ара грамматикалык  байланышынын жогоркудай өзгөчөлүктөрүнө байланыштуу алардын </a:t>
            </a:r>
            <a:r>
              <a:rPr lang="ky-K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биринчиси бир өңчөй аныктоочтор, </a:t>
            </a:r>
            <a:r>
              <a:rPr lang="ky-K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экинчиси бир өнчөй эмес аныктоочтор </a:t>
            </a: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болуп бөлүнөт.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032" y="2776671"/>
            <a:ext cx="9595936" cy="13046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674" y="2343171"/>
            <a:ext cx="9595936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061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26" y="706998"/>
            <a:ext cx="2572735" cy="1579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y-K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Бир өңчөй аныктоочторго төмөнкү белгилер мүнөздүү: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prstGeom prst="horizontalScroll">
            <a:avLst/>
          </a:prstGeom>
          <a:solidFill>
            <a:srgbClr val="F8F1D8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ky-KG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Түгөйлөрү өз ара тең байланышта болот;</a:t>
            </a:r>
          </a:p>
          <a:p>
            <a:r>
              <a:rPr lang="ky-KG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Негизинен,бирдей сөз түркүмүнөн жасалып, аныкталгыч менен бирдей формада байланышат;</a:t>
            </a:r>
          </a:p>
          <a:p>
            <a:r>
              <a:rPr lang="ky-KG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Аныкталгычтын бир түрдүү белги,касиеттерин санап көр</a:t>
            </a:r>
          </a:p>
          <a:p>
            <a:r>
              <a:rPr lang="ky-KG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сөтөт,демек дайыма санак интонациясы менен айтылат. </a:t>
            </a:r>
          </a:p>
          <a:p>
            <a:r>
              <a:rPr lang="ky-KG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Кандайдыр бир </a:t>
            </a:r>
            <a:r>
              <a:rPr lang="ky-KG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таза,ысык</a:t>
            </a:r>
            <a:r>
              <a:rPr lang="ky-KG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сезим жүрөгүмө орноп калгандай.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368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02" y="842464"/>
            <a:ext cx="2572735" cy="1579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y-KG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ky-K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 өңчөй эмес аныктоочтордун өзгөчөлүктөргө ээ: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ky-KG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Бири экинчисине карата маанилик жактан багыныңкы абалда келет,ошондуктан өз ара санак интонациясы менен айтылбайт;</a:t>
            </a:r>
          </a:p>
          <a:p>
            <a:r>
              <a:rPr lang="ky-KG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Затты ар түрдүү белги,касиеттери боюнча аныктайт;</a:t>
            </a:r>
          </a:p>
          <a:p>
            <a:r>
              <a:rPr lang="ky-KG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Бардык учурда бир сөз түркүмүнөн жасалышы жана грамматикалык бирдей формада келиши мүнөздүү эмес;</a:t>
            </a:r>
          </a:p>
          <a:p>
            <a:r>
              <a:rPr lang="ky-KG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 жашыл чарчы </a:t>
            </a:r>
            <a:r>
              <a:rPr lang="ky-KG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жоолук салынган </a:t>
            </a:r>
            <a:r>
              <a:rPr lang="ky-KG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узун бойлуу ак саргыл </a:t>
            </a:r>
            <a:r>
              <a:rPr lang="ky-KG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келин жылмайды.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413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Айырмачылыгы: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7954" y="2099256"/>
            <a:ext cx="9601196" cy="4211392"/>
          </a:xfrm>
          <a:prstGeom prst="wave">
            <a:avLst>
              <a:gd name="adj1" fmla="val 12500"/>
              <a:gd name="adj2" fmla="val -1744"/>
            </a:avLst>
          </a:prstGeom>
          <a:solidFill>
            <a:srgbClr val="F1E5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ky-KG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ky-KG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 өңчөй жана бир өңчөй эмес аныктоочтор байламталарды кабыл алуусу жана кабыл албоосу менен аныкталат.</a:t>
            </a:r>
          </a:p>
          <a:p>
            <a:pPr marL="0" indent="0">
              <a:buNone/>
            </a:pPr>
            <a:r>
              <a:rPr lang="ky-KG" sz="2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Салыштырабыз</a:t>
            </a:r>
            <a:r>
              <a:rPr lang="ky-KG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Мен жеңеме кайталангыс,кирдегис сезимимди көрсөттүм.</a:t>
            </a:r>
          </a:p>
          <a:p>
            <a:pPr marL="0" indent="0">
              <a:buNone/>
            </a:pPr>
            <a:r>
              <a:rPr lang="ky-KG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жеңеме кайталагыс </a:t>
            </a:r>
            <a:r>
              <a:rPr lang="ky-KG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ky-KG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кирдегис  сезимимди көрсөттүм.</a:t>
            </a:r>
          </a:p>
          <a:p>
            <a:pPr marL="0" indent="0">
              <a:buNone/>
            </a:pPr>
            <a:r>
              <a:rPr lang="ky-KG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 өңчөй аныктоочтор байламталарды кабыл алат.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627" y="783599"/>
            <a:ext cx="2572735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375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Салыштырабыз: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39202"/>
            <a:ext cx="9601196" cy="363962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ky-KG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Тескерисинче, алар бир өңчөй эмес аныктоочтор болсо байламталарды кабыл албайт.</a:t>
            </a:r>
          </a:p>
          <a:p>
            <a:r>
              <a:rPr lang="ky-KG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ky-KG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Кызыл жүздүү кой көз келин </a:t>
            </a:r>
            <a:r>
              <a:rPr lang="ky-KG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кулүмсүрөп ордунан турду.</a:t>
            </a:r>
          </a:p>
          <a:p>
            <a:r>
              <a:rPr lang="ky-KG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ky-KG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Кызыл жуздүү жана кой көз келин </a:t>
            </a:r>
            <a:r>
              <a:rPr lang="ky-KG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болуп айтылбайт.</a:t>
            </a:r>
          </a:p>
          <a:p>
            <a:r>
              <a:rPr lang="ky-KG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Ошентип,бир өңчөй жана бир өңчөй эмес аныктоочтор аныкталгыч менен, жана өз ара да байланыш даражалары,затты аныктоо мүнөзү, санак интонациясына ээлиги же ээ эместиги жагынан бири-биринен айырмаланып турат.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55" y="783599"/>
            <a:ext cx="2572735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938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Көнүгүү иштөө-бышыктоо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197-көнүгүү окуу куралы (сөздөр аркылуу сүйлөм түзүү,бир өңчөй жана бир өңчөй эмес аныктооч )</a:t>
            </a:r>
          </a:p>
          <a:p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Сылык кичи пейил адам, сары кызгылт көпөлөктөр,торгойлуу, шалбаалуу өрөөндөр, күрөн нооту пальточон жигит,билинер –билинбес көгүш түс,кош ооз мылтыкчан киши</a:t>
            </a:r>
          </a:p>
          <a:p>
            <a:endParaRPr lang="ky-K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12" y="4565430"/>
            <a:ext cx="2572109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951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y-KG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ky-KG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пиграф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y-KG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Улуттун жан дүйнөсү,акыл    кенчи, мурасы тилде сакталат.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568" y="3637508"/>
            <a:ext cx="2718513" cy="223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343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Айым-сылык,кичи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пейил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Сары,кызгылт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ky-KG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өпөлөктөр учуп жүрүштү.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95401" y="982132"/>
            <a:ext cx="9556124" cy="14617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Сылык кичи пейил адам, сары </a:t>
            </a:r>
            <a:r>
              <a:rPr lang="ky-KG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,кызгылт </a:t>
            </a:r>
            <a:r>
              <a:rPr lang="ky-KG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көпөлөктөр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5473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320800"/>
            <a:ext cx="9601196" cy="965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ky-KG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Торгойлуу</a:t>
            </a:r>
            <a:r>
              <a:rPr lang="ky-K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шалбаалуу өрөөндөр</a:t>
            </a:r>
            <a:r>
              <a:rPr lang="ky-KG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ky-KG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күрөң </a:t>
            </a:r>
            <a:r>
              <a:rPr lang="ky-K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нооту пальточон </a:t>
            </a:r>
            <a:r>
              <a:rPr lang="ky-KG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жигит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y-KG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Торгойлуу,шалбаалуу өрөөндөр-балалыгымдан калган жагымдуу элестер</a:t>
            </a:r>
            <a:r>
              <a:rPr lang="ky-KG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ky-KG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 өңөй аныктоочтор)</a:t>
            </a:r>
          </a:p>
          <a:p>
            <a:r>
              <a:rPr lang="ky-KG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Күрөң, </a:t>
            </a:r>
            <a:r>
              <a:rPr lang="ky-KG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нооту пальточон жигит мени карап </a:t>
            </a:r>
            <a:r>
              <a:rPr lang="ky-KG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калды</a:t>
            </a:r>
            <a:r>
              <a:rPr lang="ky-KG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ky-KG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 өңчөй эмес аныктоочтор)</a:t>
            </a:r>
            <a:endParaRPr lang="ru-RU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993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Билинер </a:t>
            </a:r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–билинбес көгүш түс, кош ооз мылтыкчан киши</a:t>
            </a:r>
            <a:b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9221" y="2557463"/>
            <a:ext cx="4013557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5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txBody>
          <a:bodyPr/>
          <a:lstStyle/>
          <a:p>
            <a:r>
              <a:rPr lang="ky-KG" dirty="0" smtClean="0">
                <a:solidFill>
                  <a:srgbClr val="FF0000"/>
                </a:solidFill>
              </a:rPr>
              <a:t>Тесттик тапшырмалар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Аныктооч менен аныкталгыч кандай жол менен байланышат?</a:t>
            </a:r>
          </a:p>
          <a:p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ээрчишүү,башкаруу</a:t>
            </a:r>
          </a:p>
          <a:p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 ыкташуу ,таандык</a:t>
            </a:r>
          </a:p>
          <a:p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эч кандай байланышты талап кылбайт</a:t>
            </a:r>
          </a:p>
          <a:p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Г)бардык байланыш аркылуу</a:t>
            </a:r>
          </a:p>
          <a:p>
            <a:r>
              <a:rPr lang="ky-K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Жообу: б варианты ыкташуу ,таандык</a:t>
            </a:r>
          </a:p>
        </p:txBody>
      </p:sp>
    </p:spTree>
    <p:extLst>
      <p:ext uri="{BB962C8B-B14F-4D97-AF65-F5344CB8AC3E}">
        <p14:creationId xmlns:p14="http://schemas.microsoft.com/office/powerpoint/2010/main" val="17692611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17738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ky-KG" dirty="0" smtClean="0">
                <a:solidFill>
                  <a:srgbClr val="FF0000"/>
                </a:solidFill>
              </a:rPr>
              <a:t>Бышыктоо </a:t>
            </a:r>
            <a:r>
              <a:rPr lang="ky-KG" dirty="0" smtClean="0"/>
              <a:t/>
            </a:r>
            <a:br>
              <a:rPr lang="ky-KG" dirty="0" smtClean="0"/>
            </a:br>
            <a:r>
              <a:rPr lang="ky-KG" sz="31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Кайсы </a:t>
            </a:r>
            <a:r>
              <a:rPr lang="ky-KG" sz="3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байламталар бир өңчөй мүчөлөрдөн мурда </a:t>
            </a:r>
            <a:r>
              <a:rPr lang="ky-KG" sz="31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колдонулат?</a:t>
            </a:r>
            <a:endParaRPr lang="ru-RU" sz="31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y-K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1.да,дагы</a:t>
            </a:r>
          </a:p>
          <a:p>
            <a:r>
              <a:rPr lang="ky-K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2.менен,жана</a:t>
            </a:r>
          </a:p>
          <a:p>
            <a:r>
              <a:rPr lang="ky-K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3.же,же болбосо,ары,бирде</a:t>
            </a:r>
          </a:p>
          <a:p>
            <a:r>
              <a:rPr lang="ky-K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4.же,же болбосо,да</a:t>
            </a:r>
          </a:p>
          <a:p>
            <a:r>
              <a:rPr lang="ky-K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Жообу:3 же,же болбосо,ары,бирде</a:t>
            </a:r>
          </a:p>
        </p:txBody>
      </p:sp>
    </p:spTree>
    <p:extLst>
      <p:ext uri="{BB962C8B-B14F-4D97-AF65-F5344CB8AC3E}">
        <p14:creationId xmlns:p14="http://schemas.microsoft.com/office/powerpoint/2010/main" val="5145051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626" y="3907015"/>
            <a:ext cx="2030144" cy="2030144"/>
          </a:xfrm>
          <a:prstGeom prst="rect">
            <a:avLst/>
          </a:prstGeom>
        </p:spPr>
      </p:pic>
      <p:sp>
        <p:nvSpPr>
          <p:cNvPr id="4" name="Горизонтальный свиток 3"/>
          <p:cNvSpPr/>
          <p:nvPr/>
        </p:nvSpPr>
        <p:spPr>
          <a:xfrm>
            <a:off x="1773365" y="1133340"/>
            <a:ext cx="9002333" cy="3580327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y-KG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Рахмат!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9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337" y="3311915"/>
            <a:ext cx="2353260" cy="28348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y-KG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Жаңы тема:</a:t>
            </a:r>
            <a:endParaRPr lang="ru-RU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y-KG" sz="6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 өңчөй жана  бир өңчөй эмес аныктоочтор</a:t>
            </a:r>
            <a:endParaRPr lang="ru-RU" sz="6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5399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y-KG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Сабактын урааны: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y-KG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Жети элдин тилин бил,</a:t>
            </a:r>
          </a:p>
          <a:p>
            <a:r>
              <a:rPr lang="ky-KG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Жети түрдүү билим бил.</a:t>
            </a:r>
            <a:endParaRPr lang="ru-RU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301389" y="3924616"/>
            <a:ext cx="1780186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611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Өтүлгөн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темаларды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эске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салып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алалы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y-K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 өңчөй мүчөлөр деген эмне?</a:t>
            </a:r>
          </a:p>
          <a:p>
            <a:r>
              <a:rPr lang="ky-K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 өңчөй мүчөлөрдүн байланышуу жолдору бар?</a:t>
            </a:r>
          </a:p>
          <a:p>
            <a:r>
              <a:rPr lang="ky-K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 өңчөй мүчөлөрдө кандай тыныш белгилер коюлат?</a:t>
            </a:r>
          </a:p>
          <a:p>
            <a:endParaRPr lang="ky-KG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y-KG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578" y="4216400"/>
            <a:ext cx="2664183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414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502277" y="519716"/>
            <a:ext cx="11153104" cy="1772723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 өңчөй мүчө деген эмне?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8641" y="2783983"/>
            <a:ext cx="4855336" cy="940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Бирдей милдет аткарган,бирдей суроого жооп берген сөздөр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3499" y="4951929"/>
            <a:ext cx="5975797" cy="946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Уңгуга уланган сөз өзгөртүүчү мүчөлөр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0287" y="3867956"/>
            <a:ext cx="5398395" cy="910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 өңчөй ээ,бир  өңчөй баяндооч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200131722.jpg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9451" y="4996602"/>
            <a:ext cx="857250" cy="857250"/>
          </a:xfrm>
          <a:prstGeom prst="rect">
            <a:avLst/>
          </a:prstGeom>
        </p:spPr>
      </p:pic>
      <p:pic>
        <p:nvPicPr>
          <p:cNvPr id="9" name="Рисунок 8" descr="200131722.jpg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2046" y="3864471"/>
            <a:ext cx="857250" cy="857250"/>
          </a:xfrm>
          <a:prstGeom prst="rect">
            <a:avLst/>
          </a:prstGeom>
        </p:spPr>
      </p:pic>
      <p:pic>
        <p:nvPicPr>
          <p:cNvPr id="10" name="Рисунок 9" descr="595460156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6547" y="2629437"/>
            <a:ext cx="11144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8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Лента лицом вниз 3"/>
          <p:cNvSpPr/>
          <p:nvPr/>
        </p:nvSpPr>
        <p:spPr>
          <a:xfrm>
            <a:off x="631065" y="515154"/>
            <a:ext cx="11037474" cy="1770845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Бир өңчөй мүчөлөрдүн байланышуу жолдору 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7668" y="2859883"/>
            <a:ext cx="4664766" cy="823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ky-K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нтонация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5082" y="4951502"/>
            <a:ext cx="4664766" cy="843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Ыкташуу,таандык,башка-руу,ээрчишүү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3740" y="3876542"/>
            <a:ext cx="4664766" cy="881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Байламталар,интонация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595460156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9155" y="3456611"/>
            <a:ext cx="1114425" cy="1047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878" y="2697705"/>
            <a:ext cx="853514" cy="8596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851" y="4828551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6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127" y="515156"/>
            <a:ext cx="10831131" cy="17708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Лента лицом вниз 3"/>
          <p:cNvSpPr/>
          <p:nvPr/>
        </p:nvSpPr>
        <p:spPr>
          <a:xfrm>
            <a:off x="664337" y="515156"/>
            <a:ext cx="10141038" cy="1770843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Бир өңчөй мүчөлөрдө кандай тыныш белгилер коюлат?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5915" y="2556932"/>
            <a:ext cx="5022761" cy="971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 чекит,үтүр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967" y="3784718"/>
            <a:ext cx="5022761" cy="971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Үтүр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5012504"/>
            <a:ext cx="5022761" cy="971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Сызыкча,кош чекит,үтүр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595460156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5826" y="3528811"/>
            <a:ext cx="1114425" cy="1047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971" y="2580301"/>
            <a:ext cx="853514" cy="8596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227" y="5068637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7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65915" y="2556932"/>
            <a:ext cx="5022761" cy="971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Бардык эле сөздөр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9076" y="3863301"/>
            <a:ext cx="5022761" cy="971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Жөнөкөй жана татаал сөздөр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5875" y="5089777"/>
            <a:ext cx="5022761" cy="971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Лексикалык мааниге ээ болгон сөздөр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595460156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8636" y="5013906"/>
            <a:ext cx="1114425" cy="1047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182" y="2556932"/>
            <a:ext cx="853514" cy="8596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696" y="3959233"/>
            <a:ext cx="853514" cy="859611"/>
          </a:xfrm>
          <a:prstGeom prst="rect">
            <a:avLst/>
          </a:prstGeom>
        </p:spPr>
      </p:pic>
      <p:sp>
        <p:nvSpPr>
          <p:cNvPr id="11" name="Лента лицом вниз 10"/>
          <p:cNvSpPr/>
          <p:nvPr/>
        </p:nvSpPr>
        <p:spPr>
          <a:xfrm>
            <a:off x="502276" y="540913"/>
            <a:ext cx="11165983" cy="1745086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Кандай сөздөр сүйлөм мүчөсү боло алышат?</a:t>
            </a:r>
            <a:endParaRPr lang="ky-KG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5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1424</TotalTime>
  <Words>762</Words>
  <Application>Microsoft Office PowerPoint</Application>
  <PresentationFormat>Широкоэкранный</PresentationFormat>
  <Paragraphs>98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Garamond</vt:lpstr>
      <vt:lpstr>Times New Roman</vt:lpstr>
      <vt:lpstr>Натуральные материалы</vt:lpstr>
      <vt:lpstr>Мугалим:Шабданова М.А.</vt:lpstr>
      <vt:lpstr>Эпиграф</vt:lpstr>
      <vt:lpstr>Жаңы тема:</vt:lpstr>
      <vt:lpstr>Сабактын урааны:</vt:lpstr>
      <vt:lpstr>Өтүлгөн темаларды эске салып алалы</vt:lpstr>
      <vt:lpstr>Презентация PowerPoint</vt:lpstr>
      <vt:lpstr>Презентация PowerPoint</vt:lpstr>
      <vt:lpstr>Презентация PowerPoint</vt:lpstr>
      <vt:lpstr>Презентация PowerPoint</vt:lpstr>
      <vt:lpstr>Аныктооч деген эмне?</vt:lpstr>
      <vt:lpstr>Бир өңчөй аныктоочтор</vt:lpstr>
      <vt:lpstr>Бир өңчөй аныктоочтор</vt:lpstr>
      <vt:lpstr>            Бир өңчөй эмес аныктоочтор</vt:lpstr>
      <vt:lpstr>Презентация PowerPoint</vt:lpstr>
      <vt:lpstr>      Бир өңчөй аныктоочторго төмөнкү белгилер мүнөздүү:</vt:lpstr>
      <vt:lpstr>             Бир өңчөй эмес аныктоочтордун өзгөчөлүктөргө ээ:</vt:lpstr>
      <vt:lpstr>Айырмачылыгы:</vt:lpstr>
      <vt:lpstr>Салыштырабыз:</vt:lpstr>
      <vt:lpstr>            Көнүгүү иштөө-бышыктоо</vt:lpstr>
      <vt:lpstr>Презентация PowerPoint</vt:lpstr>
      <vt:lpstr>Торгойлуу, шалбаалуу өрөөндөр, күрөң нооту пальточон жигит</vt:lpstr>
      <vt:lpstr>Билинер –билинбес көгүш түс, кош ооз мылтыкчан киши </vt:lpstr>
      <vt:lpstr>Тесттик тапшырмалар</vt:lpstr>
      <vt:lpstr>Бышыктоо  Кайсы байламталар бир өңчөй мүчөлөрдөн мурда колдонулат?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Бир өңчөй жана бир өңчөй эмес аныктоочтор</dc:title>
  <dc:creator>Пользователь Windows</dc:creator>
  <cp:lastModifiedBy>user</cp:lastModifiedBy>
  <cp:revision>60</cp:revision>
  <dcterms:created xsi:type="dcterms:W3CDTF">2020-03-23T12:28:19Z</dcterms:created>
  <dcterms:modified xsi:type="dcterms:W3CDTF">2020-10-21T11:03:26Z</dcterms:modified>
</cp:coreProperties>
</file>