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7" r:id="rId3"/>
    <p:sldId id="281" r:id="rId4"/>
    <p:sldId id="307" r:id="rId5"/>
    <p:sldId id="305" r:id="rId6"/>
    <p:sldId id="304" r:id="rId7"/>
    <p:sldId id="308" r:id="rId8"/>
    <p:sldId id="298" r:id="rId9"/>
    <p:sldId id="284" r:id="rId10"/>
    <p:sldId id="295" r:id="rId11"/>
    <p:sldId id="290" r:id="rId12"/>
    <p:sldId id="299" r:id="rId13"/>
    <p:sldId id="30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271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Кравченко Г. М.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Кравченко Г. 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460" y="836640"/>
            <a:ext cx="2706624" cy="179222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4298" y="2590966"/>
            <a:ext cx="8892600" cy="68798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44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Рационалдык</a:t>
            </a:r>
            <a:r>
              <a:rPr lang="ru-RU" sz="4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4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</a:t>
            </a:r>
            <a:endParaRPr lang="ru-RU" sz="5400" b="1" i="1" u="sng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u="sng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430" y="3854810"/>
            <a:ext cx="8065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кѳбѳйтүү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indent="-914400" algn="ctr"/>
            <a:r>
              <a:rPr lang="ru-RU" sz="4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даражага</a:t>
            </a:r>
            <a:r>
              <a:rPr lang="ru-R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кѳтѳрүү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93058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11700" y="2605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8- 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алгебра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9" name="Звезда: 8 точек 8">
            <a:extLst>
              <a:ext uri="{FF2B5EF4-FFF2-40B4-BE49-F238E27FC236}">
                <a16:creationId xmlns:a16="http://schemas.microsoft.com/office/drawing/2014/main" id="{8BAB7F10-654C-407F-954B-CE8253C1D4C2}"/>
              </a:ext>
            </a:extLst>
          </p:cNvPr>
          <p:cNvSpPr/>
          <p:nvPr/>
        </p:nvSpPr>
        <p:spPr>
          <a:xfrm>
            <a:off x="7620000" y="5498256"/>
            <a:ext cx="912550" cy="980304"/>
          </a:xfrm>
          <a:prstGeom prst="star8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АЭБ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01" y="260560"/>
            <a:ext cx="8384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кѳбѳйтүү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эрежесин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мисалдарды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карайлы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-14290" y="2400950"/>
          <a:ext cx="2441575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2" name="Формула" r:id="rId3" imgW="812520" imgH="419040" progId="Equation.3">
                  <p:embed/>
                </p:oleObj>
              </mc:Choice>
              <mc:Fallback>
                <p:oleObj name="Формула" r:id="rId3" imgW="8125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90" y="2400950"/>
                        <a:ext cx="2441575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2311317" y="2365466"/>
          <a:ext cx="335597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3" name="Формула" r:id="rId5" imgW="1117440" imgH="419040" progId="Equation.3">
                  <p:embed/>
                </p:oleObj>
              </mc:Choice>
              <mc:Fallback>
                <p:oleObj name="Формула" r:id="rId5" imgW="111744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317" y="2365466"/>
                        <a:ext cx="3355975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5595282" y="2348850"/>
          <a:ext cx="217487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4" name="Формула" r:id="rId7" imgW="723600" imgH="419040" progId="Equation.3">
                  <p:embed/>
                </p:oleObj>
              </mc:Choice>
              <mc:Fallback>
                <p:oleObj name="Формула" r:id="rId7" imgW="72360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282" y="2348850"/>
                        <a:ext cx="2174875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flipV="1">
            <a:off x="3635870" y="4725180"/>
            <a:ext cx="50407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362972" y="3141247"/>
            <a:ext cx="432060" cy="360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23022" y="2565167"/>
            <a:ext cx="432060" cy="360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354832" y="3213257"/>
            <a:ext cx="432060" cy="360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642872" y="2565167"/>
            <a:ext cx="432060" cy="360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07880" y="56613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80140" y="52292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70862" y="23328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51012" y="232611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06992" y="34523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70862" y="342928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7654925" y="2339215"/>
          <a:ext cx="1489075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5" name="Формула" r:id="rId9" imgW="495000" imgH="419040" progId="Equation.3">
                  <p:embed/>
                </p:oleObj>
              </mc:Choice>
              <mc:Fallback>
                <p:oleObj name="Формула" r:id="rId9" imgW="49500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4925" y="2339215"/>
                        <a:ext cx="1489075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251400" y="4581160"/>
          <a:ext cx="309086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6" name="Формула" r:id="rId11" imgW="1028520" imgH="444240" progId="Equation.3">
                  <p:embed/>
                </p:oleObj>
              </mc:Choice>
              <mc:Fallback>
                <p:oleObj name="Формула" r:id="rId11" imgW="102852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00" y="4581160"/>
                        <a:ext cx="3090863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3203810" y="4581160"/>
          <a:ext cx="2936875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7" name="Формула" r:id="rId13" imgW="977760" imgH="444240" progId="Equation.3">
                  <p:embed/>
                </p:oleObj>
              </mc:Choice>
              <mc:Fallback>
                <p:oleObj name="Формула" r:id="rId13" imgW="97776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10" y="4581160"/>
                        <a:ext cx="2936875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Прямая соединительная линия 30"/>
          <p:cNvCxnSpPr/>
          <p:nvPr/>
        </p:nvCxnSpPr>
        <p:spPr>
          <a:xfrm flipV="1">
            <a:off x="4067930" y="4725180"/>
            <a:ext cx="1440200" cy="504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436120" y="5373270"/>
            <a:ext cx="216030" cy="1440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635870" y="5373270"/>
            <a:ext cx="495690" cy="440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07880" y="4469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32050" y="44371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6156220" y="4632919"/>
          <a:ext cx="247967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8" name="Формула" r:id="rId15" imgW="825480" imgH="431640" progId="Equation.3">
                  <p:embed/>
                </p:oleObj>
              </mc:Choice>
              <mc:Fallback>
                <p:oleObj name="Формула" r:id="rId15" imgW="82548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220" y="4632919"/>
                        <a:ext cx="2479675" cy="129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0D60BA6-2F7F-49B8-9656-0BD7EC253B2B}"/>
              </a:ext>
            </a:extLst>
          </p:cNvPr>
          <p:cNvSpPr/>
          <p:nvPr/>
        </p:nvSpPr>
        <p:spPr>
          <a:xfrm>
            <a:off x="1853174" y="1340710"/>
            <a:ext cx="5305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кыскарткыла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323410" y="201938"/>
          <a:ext cx="2887663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0" name="Формула" r:id="rId3" imgW="914400" imgH="419040" progId="Equation.3">
                  <p:embed/>
                </p:oleObj>
              </mc:Choice>
              <mc:Fallback>
                <p:oleObj name="Формула" r:id="rId3" imgW="9144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10" y="201938"/>
                        <a:ext cx="2887663" cy="1322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flipV="1">
            <a:off x="4788030" y="432060"/>
            <a:ext cx="1296180" cy="5040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3203810" y="260560"/>
          <a:ext cx="3529012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1" name="Формула" r:id="rId5" imgW="1117440" imgH="431640" progId="Equation.3">
                  <p:embed/>
                </p:oleObj>
              </mc:Choice>
              <mc:Fallback>
                <p:oleObj name="Формула" r:id="rId5" imgW="11174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10" y="260560"/>
                        <a:ext cx="3529012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 flipV="1">
            <a:off x="4427980" y="1080150"/>
            <a:ext cx="1296180" cy="5040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40190" y="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24160" y="13681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839965" y="287440"/>
          <a:ext cx="184626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2" name="Формула" r:id="rId7" imgW="583920" imgH="406080" progId="Equation.3">
                  <p:embed/>
                </p:oleObj>
              </mc:Choice>
              <mc:Fallback>
                <p:oleObj name="Формула" r:id="rId7" imgW="583920" imgH="406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9965" y="287440"/>
                        <a:ext cx="1846263" cy="128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323410" y="1700760"/>
            <a:ext cx="7128990" cy="1273034"/>
            <a:chOff x="323410" y="1700760"/>
            <a:chExt cx="7128990" cy="1273034"/>
          </a:xfrm>
        </p:grpSpPr>
        <p:sp>
          <p:nvSpPr>
            <p:cNvPr id="24" name="TextBox 23"/>
            <p:cNvSpPr txBox="1"/>
            <p:nvPr/>
          </p:nvSpPr>
          <p:spPr>
            <a:xfrm>
              <a:off x="323410" y="1916790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err="1">
                  <a:solidFill>
                    <a:schemeClr val="accent6">
                      <a:lumMod val="75000"/>
                    </a:schemeClr>
                  </a:solidFill>
                </a:rPr>
                <a:t>Мисал</a:t>
              </a:r>
              <a:r>
                <a:rPr lang="ru-RU" sz="2800" b="1" i="1" dirty="0">
                  <a:solidFill>
                    <a:schemeClr val="accent6">
                      <a:lumMod val="75000"/>
                    </a:schemeClr>
                  </a:solidFill>
                </a:rPr>
                <a:t> -1: </a:t>
              </a:r>
            </a:p>
          </p:txBody>
        </p:sp>
        <p:graphicFrame>
          <p:nvGraphicFramePr>
            <p:cNvPr id="25" name="Объект 24"/>
            <p:cNvGraphicFramePr>
              <a:graphicFrameLocks noChangeAspect="1"/>
            </p:cNvGraphicFramePr>
            <p:nvPr/>
          </p:nvGraphicFramePr>
          <p:xfrm>
            <a:off x="4211950" y="1700760"/>
            <a:ext cx="3240450" cy="12730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63" name="Формула" r:id="rId9" imgW="1066680" imgH="419040" progId="Equation.3">
                    <p:embed/>
                  </p:oleObj>
                </mc:Choice>
                <mc:Fallback>
                  <p:oleObj name="Формула" r:id="rId9" imgW="1066680" imgH="4190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950" y="1700760"/>
                          <a:ext cx="3240450" cy="12730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1979640" y="3140960"/>
          <a:ext cx="5283201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4" name="Формула" r:id="rId11" imgW="1739880" imgH="419040" progId="Equation.3">
                  <p:embed/>
                </p:oleObj>
              </mc:Choice>
              <mc:Fallback>
                <p:oleObj name="Формула" r:id="rId11" imgW="173988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40" y="3140960"/>
                        <a:ext cx="5283201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 flipV="1">
            <a:off x="3635870" y="328472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652150" y="400482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339690" y="328472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932050" y="393281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491850" y="393281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228230" y="328472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63860" y="41622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00240" y="30293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0190" y="41488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35870" y="31006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04060" y="41807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39690" y="29966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graphicFrame>
        <p:nvGraphicFramePr>
          <p:cNvPr id="850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014371"/>
              </p:ext>
            </p:extLst>
          </p:nvPr>
        </p:nvGraphicFramePr>
        <p:xfrm>
          <a:off x="1940358" y="4626233"/>
          <a:ext cx="335438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5" name="Формула" r:id="rId13" imgW="1104840" imgH="419040" progId="Equation.3">
                  <p:embed/>
                </p:oleObj>
              </mc:Choice>
              <mc:Fallback>
                <p:oleObj name="Формула" r:id="rId13" imgW="110484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358" y="4626233"/>
                        <a:ext cx="3354388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>
            <a:off x="2483710" y="5157240"/>
            <a:ext cx="576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211950" y="5445280"/>
            <a:ext cx="576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5652150" y="4581160"/>
          <a:ext cx="154146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6" name="Формула" r:id="rId15" imgW="507960" imgH="419040" progId="Equation.3">
                  <p:embed/>
                </p:oleObj>
              </mc:Choice>
              <mc:Fallback>
                <p:oleObj name="Формула" r:id="rId15" imgW="50796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50" y="4581160"/>
                        <a:ext cx="1541463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2675" y="947348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(3а)² 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5030" y="850026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(2х³)⁴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5498" y="886854"/>
            <a:ext cx="156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(-ху²)³ 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759" y="2037749"/>
            <a:ext cx="1686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(-5а⁷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)²=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5887" y="1941897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(x²y³z⁴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)⁵=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16237" y="947348"/>
            <a:ext cx="8627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9а²;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78794" y="859175"/>
            <a:ext cx="1183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16х¹²;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88985" y="859174"/>
            <a:ext cx="1091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-х³у⁶;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07573" y="2037750"/>
            <a:ext cx="154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25a¹⁴b²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03099" y="1941897"/>
            <a:ext cx="16551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x¹⁰y¹⁵z²⁰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828473"/>
              </p:ext>
            </p:extLst>
          </p:nvPr>
        </p:nvGraphicFramePr>
        <p:xfrm>
          <a:off x="467430" y="3128150"/>
          <a:ext cx="1539836" cy="130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4" name="Формула" r:id="rId3" imgW="507960" imgH="431640" progId="Equation.3">
                  <p:embed/>
                </p:oleObj>
              </mc:Choice>
              <mc:Fallback>
                <p:oleObj name="Формула" r:id="rId3" imgW="5079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30" y="3128150"/>
                        <a:ext cx="1539836" cy="13088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955221"/>
              </p:ext>
            </p:extLst>
          </p:nvPr>
        </p:nvGraphicFramePr>
        <p:xfrm>
          <a:off x="2055186" y="3112067"/>
          <a:ext cx="896589" cy="130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5" name="Формула" r:id="rId5" imgW="304560" imgH="444240" progId="Equation.3">
                  <p:embed/>
                </p:oleObj>
              </mc:Choice>
              <mc:Fallback>
                <p:oleObj name="Формула" r:id="rId5" imgW="3045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186" y="3112067"/>
                        <a:ext cx="896589" cy="130886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501894"/>
              </p:ext>
            </p:extLst>
          </p:nvPr>
        </p:nvGraphicFramePr>
        <p:xfrm>
          <a:off x="3829846" y="3027712"/>
          <a:ext cx="1449080" cy="1055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6" name="Формула" r:id="rId7" imgW="558720" imgH="406080" progId="Equation.3">
                  <p:embed/>
                </p:oleObj>
              </mc:Choice>
              <mc:Fallback>
                <p:oleObj name="Формула" r:id="rId7" imgW="55872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846" y="3027712"/>
                        <a:ext cx="1449080" cy="10550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25872"/>
              </p:ext>
            </p:extLst>
          </p:nvPr>
        </p:nvGraphicFramePr>
        <p:xfrm>
          <a:off x="5371496" y="2887976"/>
          <a:ext cx="1048744" cy="124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7" name="Формула" r:id="rId9" imgW="342720" imgH="406080" progId="Equation.3">
                  <p:embed/>
                </p:oleObj>
              </mc:Choice>
              <mc:Fallback>
                <p:oleObj name="Формула" r:id="rId9" imgW="34272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1496" y="2887976"/>
                        <a:ext cx="1048744" cy="124434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263129"/>
              </p:ext>
            </p:extLst>
          </p:nvPr>
        </p:nvGraphicFramePr>
        <p:xfrm>
          <a:off x="423977" y="4725180"/>
          <a:ext cx="1803218" cy="106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8" name="Формула" r:id="rId11" imgW="685800" imgH="406080" progId="Equation.3">
                  <p:embed/>
                </p:oleObj>
              </mc:Choice>
              <mc:Fallback>
                <p:oleObj name="Формула" r:id="rId11" imgW="68580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977" y="4725180"/>
                        <a:ext cx="1803218" cy="10697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254658"/>
              </p:ext>
            </p:extLst>
          </p:nvPr>
        </p:nvGraphicFramePr>
        <p:xfrm>
          <a:off x="2329921" y="4725180"/>
          <a:ext cx="1443086" cy="103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9" name="Формула" r:id="rId13" imgW="583920" imgH="419040" progId="Equation.3">
                  <p:embed/>
                </p:oleObj>
              </mc:Choice>
              <mc:Fallback>
                <p:oleObj name="Формула" r:id="rId13" imgW="58392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921" y="4725180"/>
                        <a:ext cx="1443086" cy="103637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639160"/>
              </p:ext>
            </p:extLst>
          </p:nvPr>
        </p:nvGraphicFramePr>
        <p:xfrm>
          <a:off x="5220090" y="4493623"/>
          <a:ext cx="1869292" cy="1212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0" name="Формула" r:id="rId15" imgW="685800" imgH="444240" progId="Equation.3">
                  <p:embed/>
                </p:oleObj>
              </mc:Choice>
              <mc:Fallback>
                <p:oleObj name="Формула" r:id="rId15" imgW="6858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90" y="4493623"/>
                        <a:ext cx="1869292" cy="12128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354178"/>
              </p:ext>
            </p:extLst>
          </p:nvPr>
        </p:nvGraphicFramePr>
        <p:xfrm>
          <a:off x="7134347" y="4397577"/>
          <a:ext cx="971305" cy="130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1" name="Формула" r:id="rId17" imgW="330120" imgH="444240" progId="Equation.3">
                  <p:embed/>
                </p:oleObj>
              </mc:Choice>
              <mc:Fallback>
                <p:oleObj name="Формула" r:id="rId17" imgW="33012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4347" y="4397577"/>
                        <a:ext cx="971305" cy="130886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275820" y="0"/>
            <a:ext cx="1952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 err="1">
                <a:solidFill>
                  <a:srgbClr val="F79646">
                    <a:lumMod val="50000"/>
                  </a:srgbClr>
                </a:solidFill>
              </a:rPr>
              <a:t>Мисалы</a:t>
            </a:r>
            <a:r>
              <a:rPr lang="ru-RU" sz="3200" b="1" i="1" dirty="0">
                <a:solidFill>
                  <a:srgbClr val="F79646">
                    <a:lumMod val="50000"/>
                  </a:srgbClr>
                </a:solidFill>
              </a:rPr>
              <a:t> : 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193FBF-331E-41C0-A2CB-3C068C51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A2B26B-D384-4958-9CFF-7CCB793CFFD3}"/>
              </a:ext>
            </a:extLst>
          </p:cNvPr>
          <p:cNvSpPr/>
          <p:nvPr/>
        </p:nvSpPr>
        <p:spPr>
          <a:xfrm>
            <a:off x="2123660" y="692620"/>
            <a:ext cx="3719929" cy="640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Үйгѳ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тапшырма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2849E4D-224D-4974-94A3-52B416CBB11E}"/>
              </a:ext>
            </a:extLst>
          </p:cNvPr>
          <p:cNvSpPr/>
          <p:nvPr/>
        </p:nvSpPr>
        <p:spPr>
          <a:xfrm>
            <a:off x="467430" y="912751"/>
            <a:ext cx="7705069" cy="4160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6000"/>
              </a:lnSpc>
              <a:spcAft>
                <a:spcPts val="800"/>
              </a:spcAft>
              <a:buAutoNum type="arabicPeriod"/>
            </a:pP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Эрежелерди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жаттоо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Окуу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китебинердеги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беттеги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97   (1;2)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100  (1;2)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№101  (1-4)    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эсептерди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чыгаруу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179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434" y="1988800"/>
            <a:ext cx="8317155" cy="452431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ru-RU" sz="3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Жѳнѳкѳй</a:t>
            </a:r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кѳбѳйтүү</a:t>
            </a:r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эрежесин</a:t>
            </a:r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кайталоо</a:t>
            </a:r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ru-RU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Рационалдык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кѳбѳйтүүнүн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алгоритимин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бил</a:t>
            </a:r>
            <a:r>
              <a:rPr 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үү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Рационалдык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бѳлчѳктѳрдѳ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даражага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кѳтѳрүү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эрежесин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билүү</a:t>
            </a:r>
            <a:endParaRPr lang="ru-RU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20933" y="260560"/>
            <a:ext cx="35979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</a:t>
            </a:r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00" y="31438"/>
            <a:ext cx="2706624" cy="1792224"/>
          </a:xfrm>
          <a:prstGeom prst="rect">
            <a:avLst/>
          </a:prstGeom>
          <a:noFill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Эске </a:t>
            </a:r>
            <a:r>
              <a:rPr lang="ru-RU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салалы</a:t>
            </a:r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0" y="692620"/>
            <a:ext cx="7956470" cy="2469808"/>
            <a:chOff x="0" y="836640"/>
            <a:chExt cx="7956470" cy="24698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836640"/>
              <a:ext cx="795647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ctr">
                <a:buFont typeface="Wingdings" panose="05000000000000000000" pitchFamily="2" charset="2"/>
                <a:buChar char="v"/>
              </a:pPr>
              <a:r>
                <a:rPr lang="ru-RU" sz="2800" b="1" i="1" dirty="0">
                  <a:solidFill>
                    <a:srgbClr val="FF0000"/>
                  </a:solidFill>
                </a:rPr>
                <a:t> </a:t>
              </a:r>
              <a:r>
                <a:rPr lang="ru-RU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Жѳнѳкѳй</a:t>
              </a:r>
              <a:r>
                <a:rPr lang="ru-RU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бѳлчѳктѳрдү</a:t>
              </a:r>
              <a:r>
                <a:rPr lang="ru-RU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кѳбѳйтүү</a:t>
              </a:r>
              <a:r>
                <a:rPr lang="ru-RU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3600" b="1" i="1" dirty="0">
                  <a:solidFill>
                    <a:srgbClr val="FF0000"/>
                  </a:solidFill>
                </a:rPr>
                <a:t>:</a:t>
              </a:r>
              <a:endParaRPr lang="ru-RU" sz="2800" b="1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4975925"/>
                </p:ext>
              </p:extLst>
            </p:nvPr>
          </p:nvGraphicFramePr>
          <p:xfrm>
            <a:off x="3045163" y="1847977"/>
            <a:ext cx="3053674" cy="1458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16" name="Формула" r:id="rId3" imgW="850680" imgH="406080" progId="Equation.3">
                    <p:embed/>
                  </p:oleObj>
                </mc:Choice>
                <mc:Fallback>
                  <p:oleObj name="Формула" r:id="rId3" imgW="850680" imgH="40608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5163" y="1847977"/>
                          <a:ext cx="3053674" cy="1458471"/>
                        </a:xfrm>
                        <a:prstGeom prst="rect">
                          <a:avLst/>
                        </a:prstGeom>
                        <a:solidFill>
                          <a:srgbClr val="33CCFF"/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Прямоугольник 9"/>
          <p:cNvSpPr/>
          <p:nvPr/>
        </p:nvSpPr>
        <p:spPr>
          <a:xfrm>
            <a:off x="199235" y="3958403"/>
            <a:ext cx="8460540" cy="14325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Бѳлчѳктү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бѳлчѳккѳ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кѳбѳйтүү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үчүн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алардын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алымдарын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кѳбѳйтүп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алымына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бѳлүмдѳрүн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кѳбѳйтүп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бѳлүмүнѳ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жазуу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7660" y="4247698"/>
            <a:ext cx="5004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127A13-61DB-4B4C-859B-B993EDBF1CE2}"/>
              </a:ext>
            </a:extLst>
          </p:cNvPr>
          <p:cNvSpPr/>
          <p:nvPr/>
        </p:nvSpPr>
        <p:spPr>
          <a:xfrm>
            <a:off x="344228" y="3141633"/>
            <a:ext cx="1646926" cy="6409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36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Эреже</a:t>
            </a:r>
            <a: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02252F-E3BF-4269-8AA3-1BC66E68F7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1406" y="5484628"/>
            <a:ext cx="1452255" cy="1452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430" y="404580"/>
            <a:ext cx="2927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Мисалы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673303" y="1340423"/>
          <a:ext cx="1620837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0" name="Формула" r:id="rId3" imgW="533160" imgH="406080" progId="Equation.3">
                  <p:embed/>
                </p:oleObj>
              </mc:Choice>
              <mc:Fallback>
                <p:oleObj name="Формула" r:id="rId3" imgW="533160" imgH="406080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303" y="1340423"/>
                        <a:ext cx="1620837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42966" y="12226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79883" name="Object 11"/>
          <p:cNvGraphicFramePr>
            <a:graphicFrameLocks noChangeAspect="1"/>
          </p:cNvGraphicFramePr>
          <p:nvPr/>
        </p:nvGraphicFramePr>
        <p:xfrm>
          <a:off x="3347830" y="1340710"/>
          <a:ext cx="154305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1" name="Формула" r:id="rId5" imgW="507960" imgH="406080" progId="Equation.3">
                  <p:embed/>
                </p:oleObj>
              </mc:Choice>
              <mc:Fallback>
                <p:oleObj name="Формула" r:id="rId5" imgW="507960" imgH="406080" progId="Equation.3">
                  <p:embed/>
                  <p:pic>
                    <p:nvPicPr>
                      <p:cNvPr id="798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30" y="1340710"/>
                        <a:ext cx="1543050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 rot="5400000">
            <a:off x="3491850" y="148473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923910" y="213282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347830" y="213282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995920" y="148473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35870" y="11966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67930" y="23318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19840" y="23488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67930" y="12286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1</a:t>
            </a:r>
          </a:p>
        </p:txBody>
      </p:sp>
      <p:graphicFrame>
        <p:nvGraphicFramePr>
          <p:cNvPr id="79885" name="Object 13"/>
          <p:cNvGraphicFramePr>
            <a:graphicFrameLocks noChangeAspect="1"/>
          </p:cNvGraphicFramePr>
          <p:nvPr/>
        </p:nvGraphicFramePr>
        <p:xfrm>
          <a:off x="4860040" y="1328218"/>
          <a:ext cx="1350963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2" name="Формула" r:id="rId7" imgW="444240" imgH="406080" progId="Equation.3">
                  <p:embed/>
                </p:oleObj>
              </mc:Choice>
              <mc:Fallback>
                <p:oleObj name="Формула" r:id="rId7" imgW="444240" imgH="406080" progId="Equation.3">
                  <p:embed/>
                  <p:pic>
                    <p:nvPicPr>
                      <p:cNvPr id="798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40" y="1328218"/>
                        <a:ext cx="1350963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6" name="Object 14"/>
          <p:cNvGraphicFramePr>
            <a:graphicFrameLocks noChangeAspect="1"/>
          </p:cNvGraphicFramePr>
          <p:nvPr/>
        </p:nvGraphicFramePr>
        <p:xfrm>
          <a:off x="6228230" y="1340710"/>
          <a:ext cx="849312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3" name="Формула" r:id="rId9" imgW="279360" imgH="406080" progId="Equation.3">
                  <p:embed/>
                </p:oleObj>
              </mc:Choice>
              <mc:Fallback>
                <p:oleObj name="Формула" r:id="rId9" imgW="279360" imgH="406080" progId="Equation.3">
                  <p:embed/>
                  <p:pic>
                    <p:nvPicPr>
                      <p:cNvPr id="798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230" y="1340710"/>
                        <a:ext cx="849312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40" name="Picture 7">
            <a:extLst>
              <a:ext uri="{FF2B5EF4-FFF2-40B4-BE49-F238E27FC236}">
                <a16:creationId xmlns:a16="http://schemas.microsoft.com/office/drawing/2014/main" id="{BA67DA31-C522-4BEC-8F71-9A48D8FEE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4067" y="3576070"/>
            <a:ext cx="6858233" cy="1253818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DEB5ED3-D065-4E7C-8FA4-953BDD06E0EA}"/>
              </a:ext>
            </a:extLst>
          </p:cNvPr>
          <p:cNvSpPr/>
          <p:nvPr/>
        </p:nvSpPr>
        <p:spPr>
          <a:xfrm>
            <a:off x="792628" y="1726723"/>
            <a:ext cx="538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63B5C9-9780-4210-8855-3CB13497CBFE}"/>
              </a:ext>
            </a:extLst>
          </p:cNvPr>
          <p:cNvSpPr/>
          <p:nvPr/>
        </p:nvSpPr>
        <p:spPr>
          <a:xfrm>
            <a:off x="288535" y="3837698"/>
            <a:ext cx="538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0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E17638-002B-4B2B-9AF0-5C8C79E4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DE2D3-BC95-4E36-BC2A-7B8D8340C99B}"/>
              </a:ext>
            </a:extLst>
          </p:cNvPr>
          <p:cNvSpPr/>
          <p:nvPr/>
        </p:nvSpPr>
        <p:spPr>
          <a:xfrm>
            <a:off x="0" y="816864"/>
            <a:ext cx="6179023" cy="46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Даражанын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аныктамасы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боюнча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D56043-C617-4B73-A426-D7259D5B8817}"/>
                  </a:ext>
                </a:extLst>
              </p:cNvPr>
              <p:cNvSpPr txBox="1"/>
              <p:nvPr/>
            </p:nvSpPr>
            <p:spPr>
              <a:xfrm>
                <a:off x="755470" y="1412720"/>
                <a:ext cx="2808390" cy="6378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ru-RU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ru-RU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∙∙∙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D56043-C617-4B73-A426-D7259D5B8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70" y="1412720"/>
                <a:ext cx="2808390" cy="6378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авая фигурная скобка 8">
            <a:extLst>
              <a:ext uri="{FF2B5EF4-FFF2-40B4-BE49-F238E27FC236}">
                <a16:creationId xmlns:a16="http://schemas.microsoft.com/office/drawing/2014/main" id="{8D69B998-6217-467E-AE61-1761C2373101}"/>
              </a:ext>
            </a:extLst>
          </p:cNvPr>
          <p:cNvSpPr/>
          <p:nvPr/>
        </p:nvSpPr>
        <p:spPr>
          <a:xfrm rot="5400000">
            <a:off x="2555167" y="1340158"/>
            <a:ext cx="145379" cy="158396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30031A0-A154-4A22-9461-AF51AEBC9509}"/>
                  </a:ext>
                </a:extLst>
              </p:cNvPr>
              <p:cNvSpPr/>
              <p:nvPr/>
            </p:nvSpPr>
            <p:spPr>
              <a:xfrm>
                <a:off x="2145036" y="2132141"/>
                <a:ext cx="54734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жолу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30031A0-A154-4A22-9461-AF51AEBC9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036" y="2132141"/>
                <a:ext cx="547345" cy="369332"/>
              </a:xfrm>
              <a:prstGeom prst="rect">
                <a:avLst/>
              </a:prstGeom>
              <a:blipFill>
                <a:blip r:embed="rId3"/>
                <a:stretch>
                  <a:fillRect r="-63333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C769F47-3DBE-45F6-89C1-A54503DB86B4}"/>
              </a:ext>
            </a:extLst>
          </p:cNvPr>
          <p:cNvSpPr/>
          <p:nvPr/>
        </p:nvSpPr>
        <p:spPr>
          <a:xfrm>
            <a:off x="0" y="2911267"/>
            <a:ext cx="8892600" cy="85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Бѳлчѳктѳрдү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кѳбѳйтүү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эрежеси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даражанын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аныктамасы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боюнча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A9D7559-CACB-4D9B-A8EC-8B0A158F965F}"/>
                  </a:ext>
                </a:extLst>
              </p:cNvPr>
              <p:cNvSpPr/>
              <p:nvPr/>
            </p:nvSpPr>
            <p:spPr>
              <a:xfrm>
                <a:off x="647661" y="4078792"/>
                <a:ext cx="5069697" cy="8020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ru-RU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∙∙∙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ru-RU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…∙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∙…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A9D7559-CACB-4D9B-A8EC-8B0A158F9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61" y="4078792"/>
                <a:ext cx="5069697" cy="8020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48528DB-572D-46F3-975E-4A24D2B4986B}"/>
              </a:ext>
            </a:extLst>
          </p:cNvPr>
          <p:cNvSpPr/>
          <p:nvPr/>
        </p:nvSpPr>
        <p:spPr>
          <a:xfrm>
            <a:off x="1235794" y="5958881"/>
            <a:ext cx="1314334" cy="5800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Демек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9C2065AA-2B2F-49CA-B344-49687B28F7A6}"/>
                  </a:ext>
                </a:extLst>
              </p:cNvPr>
              <p:cNvSpPr/>
              <p:nvPr/>
            </p:nvSpPr>
            <p:spPr>
              <a:xfrm>
                <a:off x="2848707" y="5642705"/>
                <a:ext cx="1965416" cy="1017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2710B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2710B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4000" b="1" i="1">
                                <a:solidFill>
                                  <a:srgbClr val="2710B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rgbClr val="2710B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num>
                          <m:den>
                            <m:r>
                              <a:rPr lang="en-US" sz="4000" b="1" i="1">
                                <a:solidFill>
                                  <a:srgbClr val="2710B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den>
                        </m:f>
                        <m:r>
                          <a:rPr lang="en-US" sz="4000" b="1" i="1">
                            <a:solidFill>
                              <a:srgbClr val="2710B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2710B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sz="4000" dirty="0">
                    <a:solidFill>
                      <a:srgbClr val="2710B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4000" b="1" dirty="0">
                    <a:solidFill>
                      <a:srgbClr val="2710B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2710B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>
                                <a:solidFill>
                                  <a:srgbClr val="2710B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solidFill>
                                  <a:srgbClr val="2710B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000" b="1" i="1">
                                <a:solidFill>
                                  <a:srgbClr val="2710B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b="1" i="1">
                                <a:solidFill>
                                  <a:srgbClr val="2710B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solidFill>
                                  <a:srgbClr val="2710B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000" b="1" i="1">
                                <a:solidFill>
                                  <a:srgbClr val="2710B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9C2065AA-2B2F-49CA-B344-49687B28F7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707" y="5642705"/>
                <a:ext cx="1965416" cy="1017651"/>
              </a:xfrm>
              <a:prstGeom prst="rect">
                <a:avLst/>
              </a:prstGeom>
              <a:blipFill>
                <a:blip r:embed="rId5"/>
                <a:stretch>
                  <a:fillRect b="-11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585676D0-4810-402F-BB5A-7C6956C3A926}"/>
              </a:ext>
            </a:extLst>
          </p:cNvPr>
          <p:cNvSpPr/>
          <p:nvPr/>
        </p:nvSpPr>
        <p:spPr>
          <a:xfrm rot="5400000">
            <a:off x="3825265" y="4231645"/>
            <a:ext cx="97572" cy="139589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1E8616EB-80E4-4807-A9C1-47596B5C3892}"/>
                  </a:ext>
                </a:extLst>
              </p:cNvPr>
              <p:cNvSpPr/>
              <p:nvPr/>
            </p:nvSpPr>
            <p:spPr>
              <a:xfrm>
                <a:off x="3351573" y="4978377"/>
                <a:ext cx="9596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жолу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1E8616EB-80E4-4807-A9C1-47596B5C38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573" y="4978377"/>
                <a:ext cx="959685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08000CD9-AC67-4A30-A0F9-988FF6E8BBA1}"/>
              </a:ext>
            </a:extLst>
          </p:cNvPr>
          <p:cNvSpPr/>
          <p:nvPr/>
        </p:nvSpPr>
        <p:spPr>
          <a:xfrm rot="16200000">
            <a:off x="3806110" y="3346480"/>
            <a:ext cx="135883" cy="139589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29822FB5-3F99-4A37-A0B7-9073F99FA201}"/>
                  </a:ext>
                </a:extLst>
              </p:cNvPr>
              <p:cNvSpPr/>
              <p:nvPr/>
            </p:nvSpPr>
            <p:spPr>
              <a:xfrm>
                <a:off x="3394208" y="3594935"/>
                <a:ext cx="9596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жолу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29822FB5-3F99-4A37-A0B7-9073F99FA2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208" y="3594935"/>
                <a:ext cx="959685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D62C8B-FAF9-41B8-82E2-B90E89174C2B}"/>
              </a:ext>
            </a:extLst>
          </p:cNvPr>
          <p:cNvSpPr/>
          <p:nvPr/>
        </p:nvSpPr>
        <p:spPr>
          <a:xfrm>
            <a:off x="366589" y="138301"/>
            <a:ext cx="5969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ѳлчѳктѳрдү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даражага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кѳтѳрүү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1720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9949CC-6146-4490-9740-3B1B1AD8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C3C1BDF-9783-4993-993C-C4C371176B6A}"/>
              </a:ext>
            </a:extLst>
          </p:cNvPr>
          <p:cNvSpPr/>
          <p:nvPr/>
        </p:nvSpPr>
        <p:spPr>
          <a:xfrm>
            <a:off x="227892" y="3850520"/>
            <a:ext cx="8808728" cy="20353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Бѳлчѳктү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даражага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кѳтѳрүү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үчүн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алымын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бѳлүмүн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ѳз-ѳзүнчѳ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ошол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даражага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кѳтѳрүү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04AE8EB-9B48-47E6-B81A-E57B09916140}"/>
              </a:ext>
            </a:extLst>
          </p:cNvPr>
          <p:cNvSpPr/>
          <p:nvPr/>
        </p:nvSpPr>
        <p:spPr>
          <a:xfrm>
            <a:off x="0" y="421403"/>
            <a:ext cx="8335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Бѳлчѳктѳрдү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даражага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кѳтѳрүү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эрежеси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12FB8101-46B9-4218-86A1-422262366F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294736"/>
              </p:ext>
            </p:extLst>
          </p:nvPr>
        </p:nvGraphicFramePr>
        <p:xfrm>
          <a:off x="1500649" y="1107385"/>
          <a:ext cx="3558709" cy="195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4" name="Формула" r:id="rId3" imgW="761760" imgH="419040" progId="Equation.3">
                  <p:embed/>
                </p:oleObj>
              </mc:Choice>
              <mc:Fallback>
                <p:oleObj name="Формула" r:id="rId3" imgW="761760" imgH="419040" progId="Equation.3">
                  <p:embed/>
                  <p:pic>
                    <p:nvPicPr>
                      <p:cNvPr id="808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649" y="1107385"/>
                        <a:ext cx="3558709" cy="19559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3953063-0105-42F4-A98A-A9CBB9BF368B}"/>
              </a:ext>
            </a:extLst>
          </p:cNvPr>
          <p:cNvSpPr/>
          <p:nvPr/>
        </p:nvSpPr>
        <p:spPr>
          <a:xfrm>
            <a:off x="179390" y="3078747"/>
            <a:ext cx="1321259" cy="5190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Эреже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3629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9379E2-73BD-47A7-AFAC-0FCAF5EC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E77796E5-C8FB-4961-8688-E1D860A07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357" y="1501768"/>
            <a:ext cx="5377581" cy="1351151"/>
          </a:xfrm>
          <a:prstGeom prst="rect">
            <a:avLst/>
          </a:prstGeom>
          <a:noFill/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BA482392-7585-4341-998B-2049B13B3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6971" y="3492503"/>
            <a:ext cx="4434458" cy="1606688"/>
          </a:xfrm>
          <a:prstGeom prst="rect">
            <a:avLst/>
          </a:prstGeom>
          <a:noFill/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EA3230E-3283-4EB0-9C97-7F94E3E218F4}"/>
              </a:ext>
            </a:extLst>
          </p:cNvPr>
          <p:cNvSpPr/>
          <p:nvPr/>
        </p:nvSpPr>
        <p:spPr>
          <a:xfrm>
            <a:off x="492734" y="404580"/>
            <a:ext cx="2102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Мисалы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32673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Эске </a:t>
            </a:r>
            <a:r>
              <a:rPr lang="ru-RU" sz="2800" b="1" i="1" dirty="0" err="1">
                <a:solidFill>
                  <a:srgbClr val="00B050"/>
                </a:solidFill>
              </a:rPr>
              <a:t>салалы</a:t>
            </a:r>
            <a:r>
              <a:rPr lang="ru-RU" sz="2800" b="1" i="1" dirty="0">
                <a:solidFill>
                  <a:srgbClr val="00B050"/>
                </a:solidFill>
              </a:rPr>
              <a:t>!</a:t>
            </a:r>
          </a:p>
          <a:p>
            <a:pPr algn="ctr"/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Натуралдык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кѳрсѳткүчүтүү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даражанын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касиеттери</a:t>
            </a:r>
            <a:endParaRPr lang="ru-RU" sz="4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/>
              <a:t>         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(а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, b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&gt; 0).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/>
          </p:nvPr>
        </p:nvGraphicFramePr>
        <p:xfrm>
          <a:off x="2195670" y="1569660"/>
          <a:ext cx="6188070" cy="5262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7" name="Формула" r:id="rId3" imgW="1168200" imgH="1409400" progId="Equation.3">
                  <p:embed/>
                </p:oleObj>
              </mc:Choice>
              <mc:Fallback>
                <p:oleObj name="Формула" r:id="rId3" imgW="1168200" imgH="1409400" progId="Equation.3">
                  <p:embed/>
                  <p:pic>
                    <p:nvPicPr>
                      <p:cNvPr id="48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670" y="1569660"/>
                        <a:ext cx="6188070" cy="52629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00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980660"/>
            <a:ext cx="903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Рационалдык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кѳбѳйтүү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жѳнѳкѳй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кѳбѳйтүү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эрежесине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окшош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аткарылат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2996940"/>
            <a:ext cx="90366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Рационалдык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кѳбѳйтүүдѳн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мурда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алардын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алымын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бѳлүмүн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кѳбѳйтүүчүлѳргѳ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ажыратып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кыскартып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жыйынтыгында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бѳлчѳктѳрдү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кѳбѳйтүүдѳ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жеңилдик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3590" y="2004189"/>
            <a:ext cx="370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Кѳңүл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бургула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301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Wingdings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User</cp:lastModifiedBy>
  <cp:revision>176</cp:revision>
  <dcterms:created xsi:type="dcterms:W3CDTF">2011-06-18T13:01:16Z</dcterms:created>
  <dcterms:modified xsi:type="dcterms:W3CDTF">2020-10-07T21:57:02Z</dcterms:modified>
</cp:coreProperties>
</file>